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31"/>
  </p:notesMasterIdLst>
  <p:sldIdLst>
    <p:sldId id="280" r:id="rId5"/>
    <p:sldId id="281" r:id="rId6"/>
    <p:sldId id="282" r:id="rId7"/>
    <p:sldId id="285" r:id="rId8"/>
    <p:sldId id="283" r:id="rId9"/>
    <p:sldId id="284" r:id="rId10"/>
    <p:sldId id="286" r:id="rId11"/>
    <p:sldId id="287" r:id="rId12"/>
    <p:sldId id="288" r:id="rId13"/>
    <p:sldId id="290" r:id="rId14"/>
    <p:sldId id="305" r:id="rId15"/>
    <p:sldId id="289" r:id="rId16"/>
    <p:sldId id="291" r:id="rId17"/>
    <p:sldId id="306" r:id="rId18"/>
    <p:sldId id="292" r:id="rId19"/>
    <p:sldId id="293" r:id="rId20"/>
    <p:sldId id="309" r:id="rId21"/>
    <p:sldId id="294" r:id="rId22"/>
    <p:sldId id="295" r:id="rId23"/>
    <p:sldId id="308" r:id="rId24"/>
    <p:sldId id="296" r:id="rId25"/>
    <p:sldId id="297" r:id="rId26"/>
    <p:sldId id="310" r:id="rId27"/>
    <p:sldId id="298" r:id="rId28"/>
    <p:sldId id="299" r:id="rId29"/>
    <p:sldId id="30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5" autoAdjust="0"/>
    <p:restoredTop sz="94619" autoAdjust="0"/>
  </p:normalViewPr>
  <p:slideViewPr>
    <p:cSldViewPr snapToGrid="0">
      <p:cViewPr>
        <p:scale>
          <a:sx n="83" d="100"/>
          <a:sy n="83" d="100"/>
        </p:scale>
        <p:origin x="538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4.png>
</file>

<file path=ppt/media/image17.png>
</file>

<file path=ppt/media/image2.png>
</file>

<file path=ppt/media/image20.png>
</file>

<file path=ppt/media/image23.png>
</file>

<file path=ppt/media/image26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659ED8-78E9-424C-915A-50F2AE5739F1}" type="datetimeFigureOut">
              <a:rPr lang="en-IN" smtClean="0"/>
              <a:t>2020-06-27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CFA4E-D73B-4880-8847-3C542C9FD2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1490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 norm is x-z and S norm is -rho*(z-</a:t>
            </a:r>
            <a:r>
              <a:rPr lang="en-IN" dirty="0" err="1"/>
              <a:t>zold</a:t>
            </a:r>
            <a:r>
              <a:rPr lang="en-IN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CFA4E-D73B-4880-8847-3C542C9FD269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8193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 norm is x-z and S norm is -rho*(z-</a:t>
            </a:r>
            <a:r>
              <a:rPr lang="en-IN" dirty="0" err="1"/>
              <a:t>zold</a:t>
            </a:r>
            <a:r>
              <a:rPr lang="en-IN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CFA4E-D73B-4880-8847-3C542C9FD269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5191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Distributed SVM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CFA4E-D73B-4880-8847-3C542C9FD269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133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CFA4E-D73B-4880-8847-3C542C9FD269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69393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 norm is x-z and S norm is -rho*(z-</a:t>
            </a:r>
            <a:r>
              <a:rPr lang="en-IN" dirty="0" err="1"/>
              <a:t>zold</a:t>
            </a:r>
            <a:r>
              <a:rPr lang="en-IN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CFA4E-D73B-4880-8847-3C542C9FD269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3530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 norm is x-z and S norm is -rho*(z-</a:t>
            </a:r>
            <a:r>
              <a:rPr lang="en-IN" dirty="0" err="1"/>
              <a:t>zold</a:t>
            </a:r>
            <a:r>
              <a:rPr lang="en-IN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CFA4E-D73B-4880-8847-3C542C9FD269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3120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 norm is x-z and S norm is -rho*(z-</a:t>
            </a:r>
            <a:r>
              <a:rPr lang="en-IN" dirty="0" err="1"/>
              <a:t>zold</a:t>
            </a:r>
            <a:r>
              <a:rPr lang="en-IN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CFA4E-D73B-4880-8847-3C542C9FD269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93506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 norm is x-z and S norm is -rho*(z-</a:t>
            </a:r>
            <a:r>
              <a:rPr lang="en-IN" dirty="0" err="1"/>
              <a:t>zold</a:t>
            </a:r>
            <a:r>
              <a:rPr lang="en-IN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CFA4E-D73B-4880-8847-3C542C9FD269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6150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6/27/2020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Mathematics (End-</a:t>
            </a:r>
            <a:r>
              <a:rPr lang="en-US" sz="4000" dirty="0" err="1"/>
              <a:t>sem</a:t>
            </a:r>
            <a:r>
              <a:rPr lang="en-US" sz="4000" dirty="0"/>
              <a:t>) Project</a:t>
            </a:r>
            <a:br>
              <a:rPr lang="en-US" sz="4000" dirty="0"/>
            </a:br>
            <a:r>
              <a:rPr lang="en-US" sz="4000" dirty="0"/>
              <a:t>ADMM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5792BA"/>
                </a:solidFill>
              </a:rPr>
              <a:t>ABIJITH PRADEEP</a:t>
            </a:r>
          </a:p>
          <a:p>
            <a:pPr algn="l"/>
            <a:r>
              <a:rPr lang="en-US" dirty="0">
                <a:solidFill>
                  <a:srgbClr val="5792BA"/>
                </a:solidFill>
              </a:rPr>
              <a:t>CB.EN.U4AIE19002</a:t>
            </a:r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7E4F61E-9A4C-4CE0-B91F-46A037FB47F7}"/>
              </a:ext>
            </a:extLst>
          </p:cNvPr>
          <p:cNvSpPr/>
          <p:nvPr/>
        </p:nvSpPr>
        <p:spPr>
          <a:xfrm>
            <a:off x="37559" y="156483"/>
            <a:ext cx="87987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function [z, history] = </a:t>
            </a:r>
            <a:r>
              <a:rPr lang="en-IN" sz="3200" dirty="0" err="1"/>
              <a:t>linprog</a:t>
            </a:r>
            <a:r>
              <a:rPr lang="en-IN" sz="3200" dirty="0"/>
              <a:t>(c, A, b, rho, alpha)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01BAE9-E1C5-45DE-86BA-E15A1702D32B}"/>
              </a:ext>
            </a:extLst>
          </p:cNvPr>
          <p:cNvSpPr/>
          <p:nvPr/>
        </p:nvSpPr>
        <p:spPr>
          <a:xfrm>
            <a:off x="37559" y="889843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err="1"/>
              <a:t>clc</a:t>
            </a:r>
            <a:r>
              <a:rPr lang="en-IN" dirty="0"/>
              <a:t>;</a:t>
            </a:r>
          </a:p>
          <a:p>
            <a:r>
              <a:rPr lang="en-IN" dirty="0" err="1"/>
              <a:t>randn</a:t>
            </a:r>
            <a:r>
              <a:rPr lang="en-IN" dirty="0"/>
              <a:t>('state', 0);</a:t>
            </a:r>
          </a:p>
          <a:p>
            <a:r>
              <a:rPr lang="en-IN" dirty="0"/>
              <a:t>rand('state', 0);</a:t>
            </a:r>
          </a:p>
          <a:p>
            <a:endParaRPr lang="en-IN" dirty="0"/>
          </a:p>
          <a:p>
            <a:r>
              <a:rPr lang="en-IN" dirty="0"/>
              <a:t>n = 50;  % dimension of x</a:t>
            </a:r>
          </a:p>
          <a:p>
            <a:r>
              <a:rPr lang="en-IN" dirty="0"/>
              <a:t>m = 40;  % number of equality constraints</a:t>
            </a:r>
          </a:p>
          <a:p>
            <a:endParaRPr lang="en-IN" dirty="0"/>
          </a:p>
          <a:p>
            <a:r>
              <a:rPr lang="en-IN" dirty="0"/>
              <a:t>c  = rand(n,1) + 0.5;    % create nonnegative price vector with mean 1</a:t>
            </a:r>
          </a:p>
          <a:p>
            <a:r>
              <a:rPr lang="en-IN" dirty="0"/>
              <a:t>x0 = abs(</a:t>
            </a:r>
            <a:r>
              <a:rPr lang="en-IN" dirty="0" err="1"/>
              <a:t>randn</a:t>
            </a:r>
            <a:r>
              <a:rPr lang="en-IN" dirty="0"/>
              <a:t>(n,1));    % create random solution vector</a:t>
            </a:r>
          </a:p>
          <a:p>
            <a:endParaRPr lang="en-IN" dirty="0"/>
          </a:p>
          <a:p>
            <a:r>
              <a:rPr lang="en-IN" dirty="0"/>
              <a:t>A = abs(</a:t>
            </a:r>
            <a:r>
              <a:rPr lang="en-IN" dirty="0" err="1"/>
              <a:t>randn</a:t>
            </a:r>
            <a:r>
              <a:rPr lang="en-IN" dirty="0"/>
              <a:t>(</a:t>
            </a:r>
            <a:r>
              <a:rPr lang="en-IN" dirty="0" err="1"/>
              <a:t>m,n</a:t>
            </a:r>
            <a:r>
              <a:rPr lang="en-IN" dirty="0"/>
              <a:t>));     % create random, nonnegative matrix A</a:t>
            </a:r>
          </a:p>
          <a:p>
            <a:r>
              <a:rPr lang="en-IN" dirty="0"/>
              <a:t>b = A*x0;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[x history] = </a:t>
            </a:r>
            <a:r>
              <a:rPr lang="en-IN" dirty="0" err="1"/>
              <a:t>linprog</a:t>
            </a:r>
            <a:r>
              <a:rPr lang="en-IN" dirty="0"/>
              <a:t>(c, A, b, 1.0, 1.0);</a:t>
            </a:r>
          </a:p>
          <a:p>
            <a:r>
              <a:rPr lang="en-IN" dirty="0" err="1"/>
              <a:t>disp</a:t>
            </a:r>
            <a:r>
              <a:rPr lang="en-IN" dirty="0"/>
              <a:t>(“Solution”);</a:t>
            </a:r>
          </a:p>
          <a:p>
            <a:r>
              <a:rPr lang="en-IN" dirty="0" err="1"/>
              <a:t>disp</a:t>
            </a:r>
            <a:r>
              <a:rPr lang="en-IN" dirty="0"/>
              <a:t>(x);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237903D-D578-4474-A473-0CEA6A78B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0374115"/>
              </p:ext>
            </p:extLst>
          </p:nvPr>
        </p:nvGraphicFramePr>
        <p:xfrm>
          <a:off x="6540981" y="1347231"/>
          <a:ext cx="5237880" cy="437751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7576">
                  <a:extLst>
                    <a:ext uri="{9D8B030D-6E8A-4147-A177-3AD203B41FA5}">
                      <a16:colId xmlns:a16="http://schemas.microsoft.com/office/drawing/2014/main" val="730774244"/>
                    </a:ext>
                  </a:extLst>
                </a:gridCol>
                <a:gridCol w="1047576">
                  <a:extLst>
                    <a:ext uri="{9D8B030D-6E8A-4147-A177-3AD203B41FA5}">
                      <a16:colId xmlns:a16="http://schemas.microsoft.com/office/drawing/2014/main" val="2626700395"/>
                    </a:ext>
                  </a:extLst>
                </a:gridCol>
                <a:gridCol w="1047576">
                  <a:extLst>
                    <a:ext uri="{9D8B030D-6E8A-4147-A177-3AD203B41FA5}">
                      <a16:colId xmlns:a16="http://schemas.microsoft.com/office/drawing/2014/main" val="3401253453"/>
                    </a:ext>
                  </a:extLst>
                </a:gridCol>
                <a:gridCol w="1047576">
                  <a:extLst>
                    <a:ext uri="{9D8B030D-6E8A-4147-A177-3AD203B41FA5}">
                      <a16:colId xmlns:a16="http://schemas.microsoft.com/office/drawing/2014/main" val="3870328870"/>
                    </a:ext>
                  </a:extLst>
                </a:gridCol>
                <a:gridCol w="1047576">
                  <a:extLst>
                    <a:ext uri="{9D8B030D-6E8A-4147-A177-3AD203B41FA5}">
                      <a16:colId xmlns:a16="http://schemas.microsoft.com/office/drawing/2014/main" val="2446787846"/>
                    </a:ext>
                  </a:extLst>
                </a:gridCol>
              </a:tblGrid>
              <a:tr h="336732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Solution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57482706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0.7328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0.129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0.583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1.1664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2.5013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969928383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2.1156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1.8833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1.0466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1.6331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8473726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0.3903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0.1548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1.4883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0.7766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310092976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0.1604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1.3203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0.9586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25308562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0.7128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1.546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1.6644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1.4781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537187263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1.2491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1.3273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0.5776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904291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1.5678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0.3797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0.9422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208484098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0.3038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0.0791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1.5964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42186987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0.4538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0.6614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0.7693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973242856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1.2706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0.5319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94825599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0.1294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1.5388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0.2652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62546051"/>
                  </a:ext>
                </a:extLst>
              </a:tr>
              <a:tr h="33673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1.4715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0.4805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1.0222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850005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1502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7000">
              <a:schemeClr val="accent1">
                <a:lumMod val="45000"/>
                <a:lumOff val="55000"/>
              </a:schemeClr>
            </a:gs>
            <a:gs pos="45000">
              <a:schemeClr val="accent1">
                <a:lumMod val="45000"/>
                <a:lumOff val="55000"/>
              </a:schemeClr>
            </a:gs>
            <a:gs pos="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38DFD0-1EAC-464B-B277-02C3420C2F9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143" y="552468"/>
            <a:ext cx="4230860" cy="333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04040BB-FD20-461D-81D1-6EC678D363B2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52379"/>
            <a:ext cx="5263504" cy="4212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66898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5BACC-64DA-4122-B1C7-DCFCE3D81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0" y="72228"/>
            <a:ext cx="10353762" cy="1257300"/>
          </a:xfrm>
        </p:spPr>
        <p:txBody>
          <a:bodyPr>
            <a:normAutofit/>
          </a:bodyPr>
          <a:lstStyle/>
          <a:p>
            <a:r>
              <a:rPr lang="en-IN" sz="6600" dirty="0"/>
              <a:t>Huber Fitting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F4C7B4-D52F-4966-B377-9459F43F625D}"/>
              </a:ext>
            </a:extLst>
          </p:cNvPr>
          <p:cNvSpPr/>
          <p:nvPr/>
        </p:nvSpPr>
        <p:spPr>
          <a:xfrm>
            <a:off x="0" y="1329528"/>
            <a:ext cx="658281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minimize 1/2*sum(</a:t>
            </a:r>
            <a:r>
              <a:rPr lang="en-IN" sz="3200" dirty="0" err="1"/>
              <a:t>huber</a:t>
            </a:r>
            <a:r>
              <a:rPr lang="en-IN" sz="3200" dirty="0"/>
              <a:t>(A*x - b))</a:t>
            </a:r>
          </a:p>
          <a:p>
            <a:r>
              <a:rPr lang="en-IN" sz="3200" dirty="0"/>
              <a:t>with variable x.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FD8CE5-D909-4753-97F6-DF802680E050}"/>
              </a:ext>
            </a:extLst>
          </p:cNvPr>
          <p:cNvSpPr/>
          <p:nvPr/>
        </p:nvSpPr>
        <p:spPr>
          <a:xfrm>
            <a:off x="32286" y="2586828"/>
            <a:ext cx="72197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dirty="0"/>
              <a:t>The solution is returned in the vector x.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0F0C4D-2E96-4E17-A68B-14CB2F3F1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61" y="4419705"/>
            <a:ext cx="6018039" cy="236606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7880FDB-ECE5-4E70-98CB-91A17975315D}"/>
              </a:ext>
            </a:extLst>
          </p:cNvPr>
          <p:cNvSpPr/>
          <p:nvPr/>
        </p:nvSpPr>
        <p:spPr>
          <a:xfrm>
            <a:off x="153630" y="3489637"/>
            <a:ext cx="46133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ADMM update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DFD81C-0EDE-422F-859C-AC7F0C3A520D}"/>
              </a:ext>
            </a:extLst>
          </p:cNvPr>
          <p:cNvSpPr/>
          <p:nvPr/>
        </p:nvSpPr>
        <p:spPr>
          <a:xfrm>
            <a:off x="6498826" y="3541707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3200" dirty="0"/>
              <a:t>function p = objective(z)</a:t>
            </a:r>
          </a:p>
          <a:p>
            <a:r>
              <a:rPr lang="en-IN" sz="3200" dirty="0"/>
              <a:t>    p = ( 1/2*sum(</a:t>
            </a:r>
            <a:r>
              <a:rPr lang="en-IN" sz="3200" dirty="0" err="1"/>
              <a:t>huber</a:t>
            </a:r>
            <a:r>
              <a:rPr lang="en-IN" sz="3200" dirty="0"/>
              <a:t>(z)) );</a:t>
            </a:r>
          </a:p>
          <a:p>
            <a:r>
              <a:rPr lang="en-IN" sz="3200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194596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F89E7FD-CA44-492D-82FD-C580A60DD66B}"/>
              </a:ext>
            </a:extLst>
          </p:cNvPr>
          <p:cNvSpPr/>
          <p:nvPr/>
        </p:nvSpPr>
        <p:spPr>
          <a:xfrm>
            <a:off x="145909" y="574806"/>
            <a:ext cx="71619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dirty="0"/>
              <a:t>[z, history] = </a:t>
            </a:r>
            <a:r>
              <a:rPr lang="en-IN" sz="3200" dirty="0" err="1"/>
              <a:t>huber_fit</a:t>
            </a:r>
            <a:r>
              <a:rPr lang="en-IN" sz="3200" dirty="0"/>
              <a:t>(A, b, rho, alpha);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A757AAD-CB75-40C9-A60D-3418E7B228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702792"/>
              </p:ext>
            </p:extLst>
          </p:nvPr>
        </p:nvGraphicFramePr>
        <p:xfrm>
          <a:off x="7909511" y="1664655"/>
          <a:ext cx="3496653" cy="3904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52305">
                  <a:extLst>
                    <a:ext uri="{9D8B030D-6E8A-4147-A177-3AD203B41FA5}">
                      <a16:colId xmlns:a16="http://schemas.microsoft.com/office/drawing/2014/main" val="344131406"/>
                    </a:ext>
                  </a:extLst>
                </a:gridCol>
                <a:gridCol w="1744348">
                  <a:extLst>
                    <a:ext uri="{9D8B030D-6E8A-4147-A177-3AD203B41FA5}">
                      <a16:colId xmlns:a16="http://schemas.microsoft.com/office/drawing/2014/main" val="2801715224"/>
                    </a:ext>
                  </a:extLst>
                </a:gridCol>
              </a:tblGrid>
              <a:tr h="32534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Solution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62330943"/>
                  </a:ext>
                </a:extLst>
              </a:tr>
              <a:tr h="32534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6.041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-5.1268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50756820"/>
                  </a:ext>
                </a:extLst>
              </a:tr>
              <a:tr h="32534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0.3503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-0.7506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737363060"/>
                  </a:ext>
                </a:extLst>
              </a:tr>
              <a:tr h="32534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12.151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2.5697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88691216"/>
                  </a:ext>
                </a:extLst>
              </a:tr>
              <a:tr h="32534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3.8606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2.9342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318593722"/>
                  </a:ext>
                </a:extLst>
              </a:tr>
              <a:tr h="32534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4.6286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-7.6882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93707891"/>
                  </a:ext>
                </a:extLst>
              </a:tr>
              <a:tr h="32534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5.1635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3.8288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769369625"/>
                  </a:ext>
                </a:extLst>
              </a:tr>
              <a:tr h="32534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8.2282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-10.5817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385799713"/>
                  </a:ext>
                </a:extLst>
              </a:tr>
              <a:tr h="32534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3.5624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-0.1679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855878723"/>
                  </a:ext>
                </a:extLst>
              </a:tr>
              <a:tr h="32534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0.1656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-1.3707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4644866"/>
                  </a:ext>
                </a:extLst>
              </a:tr>
              <a:tr h="32534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-2.2918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926852058"/>
                  </a:ext>
                </a:extLst>
              </a:tr>
              <a:tr h="32534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10.1788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73551386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D0424CE-71AA-4117-91B3-E9EABE293498}"/>
              </a:ext>
            </a:extLst>
          </p:cNvPr>
          <p:cNvSpPr/>
          <p:nvPr/>
        </p:nvSpPr>
        <p:spPr>
          <a:xfrm>
            <a:off x="53448" y="1539181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err="1"/>
              <a:t>clc</a:t>
            </a:r>
            <a:r>
              <a:rPr lang="en-IN" dirty="0"/>
              <a:t>;</a:t>
            </a:r>
          </a:p>
          <a:p>
            <a:r>
              <a:rPr lang="en-IN" dirty="0"/>
              <a:t>m = 50;       % number of examples</a:t>
            </a:r>
          </a:p>
          <a:p>
            <a:r>
              <a:rPr lang="en-IN" dirty="0"/>
              <a:t>n = 20;        % number of features</a:t>
            </a:r>
          </a:p>
          <a:p>
            <a:endParaRPr lang="en-IN" dirty="0"/>
          </a:p>
          <a:p>
            <a:r>
              <a:rPr lang="en-IN" dirty="0"/>
              <a:t>x0 = </a:t>
            </a:r>
            <a:r>
              <a:rPr lang="en-IN" dirty="0" err="1"/>
              <a:t>randn</a:t>
            </a:r>
            <a:r>
              <a:rPr lang="en-IN" dirty="0"/>
              <a:t>(n,1);</a:t>
            </a:r>
          </a:p>
          <a:p>
            <a:r>
              <a:rPr lang="en-IN" dirty="0"/>
              <a:t>A = </a:t>
            </a:r>
            <a:r>
              <a:rPr lang="en-IN" dirty="0" err="1"/>
              <a:t>randn</a:t>
            </a:r>
            <a:r>
              <a:rPr lang="en-IN" dirty="0"/>
              <a:t>(</a:t>
            </a:r>
            <a:r>
              <a:rPr lang="en-IN" dirty="0" err="1"/>
              <a:t>m,n</a:t>
            </a:r>
            <a:r>
              <a:rPr lang="en-IN" dirty="0"/>
              <a:t>);</a:t>
            </a:r>
          </a:p>
          <a:p>
            <a:r>
              <a:rPr lang="en-IN" dirty="0"/>
              <a:t>A = A*</a:t>
            </a:r>
            <a:r>
              <a:rPr lang="en-IN" dirty="0" err="1"/>
              <a:t>spdiags</a:t>
            </a:r>
            <a:r>
              <a:rPr lang="en-IN" dirty="0"/>
              <a:t>(1./norms(A)',0,n,n); % normalize columns</a:t>
            </a:r>
          </a:p>
          <a:p>
            <a:r>
              <a:rPr lang="en-IN" dirty="0"/>
              <a:t>b = A*x0 + sqrt(0.01)*</a:t>
            </a:r>
            <a:r>
              <a:rPr lang="en-IN" dirty="0" err="1"/>
              <a:t>randn</a:t>
            </a:r>
            <a:r>
              <a:rPr lang="en-IN" dirty="0"/>
              <a:t>(m,1);</a:t>
            </a:r>
          </a:p>
          <a:p>
            <a:r>
              <a:rPr lang="en-IN" dirty="0"/>
              <a:t>b = b + 10*</a:t>
            </a:r>
            <a:r>
              <a:rPr lang="en-IN" dirty="0" err="1"/>
              <a:t>sprand</a:t>
            </a:r>
            <a:r>
              <a:rPr lang="en-IN" dirty="0"/>
              <a:t>(m,1,200/m);      % add sparse, large noise</a:t>
            </a:r>
          </a:p>
          <a:p>
            <a:endParaRPr lang="en-IN" dirty="0"/>
          </a:p>
          <a:p>
            <a:r>
              <a:rPr lang="en-IN" dirty="0"/>
              <a:t>[x history] = </a:t>
            </a:r>
            <a:r>
              <a:rPr lang="en-IN" dirty="0" err="1"/>
              <a:t>huber_fit</a:t>
            </a:r>
            <a:r>
              <a:rPr lang="en-IN" dirty="0"/>
              <a:t>(A, b, 1.0, 1.0);</a:t>
            </a:r>
          </a:p>
          <a:p>
            <a:r>
              <a:rPr lang="en-IN" dirty="0" err="1"/>
              <a:t>disp</a:t>
            </a:r>
            <a:r>
              <a:rPr lang="en-IN" dirty="0"/>
              <a:t>("Solution");</a:t>
            </a:r>
          </a:p>
          <a:p>
            <a:r>
              <a:rPr lang="en-IN" dirty="0" err="1"/>
              <a:t>disp</a:t>
            </a:r>
            <a:r>
              <a:rPr lang="en-IN" dirty="0"/>
              <a:t>(x);</a:t>
            </a:r>
          </a:p>
        </p:txBody>
      </p:sp>
    </p:spTree>
    <p:extLst>
      <p:ext uri="{BB962C8B-B14F-4D97-AF65-F5344CB8AC3E}">
        <p14:creationId xmlns:p14="http://schemas.microsoft.com/office/powerpoint/2010/main" val="2399988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7000">
              <a:schemeClr val="accent1">
                <a:lumMod val="45000"/>
                <a:lumOff val="55000"/>
              </a:schemeClr>
            </a:gs>
            <a:gs pos="45000">
              <a:schemeClr val="accent1">
                <a:lumMod val="45000"/>
                <a:lumOff val="55000"/>
              </a:schemeClr>
            </a:gs>
            <a:gs pos="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A4C7A6-77F9-4EF4-AB62-32C24344B2F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3" y="470455"/>
            <a:ext cx="4306621" cy="3485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F11EEC-1FF6-4E15-97BB-73E8B80330E0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3402" y="2963386"/>
            <a:ext cx="4906717" cy="34858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7880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95DA5-F304-495F-AB22-DCD7AA393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11" y="150233"/>
            <a:ext cx="11892139" cy="1448884"/>
          </a:xfrm>
        </p:spPr>
        <p:txBody>
          <a:bodyPr>
            <a:normAutofit/>
          </a:bodyPr>
          <a:lstStyle/>
          <a:p>
            <a:r>
              <a:rPr lang="en-IN" sz="6600" dirty="0"/>
              <a:t>Support Vector Machine (SVM)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8F56F2-C7CE-4B1D-9977-82747CAD2153}"/>
              </a:ext>
            </a:extLst>
          </p:cNvPr>
          <p:cNvSpPr/>
          <p:nvPr/>
        </p:nvSpPr>
        <p:spPr>
          <a:xfrm>
            <a:off x="-91006" y="1306729"/>
            <a:ext cx="91620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dirty="0"/>
              <a:t>minimize   (1/2)||w||_2^2 + lambda*sum( </a:t>
            </a:r>
            <a:r>
              <a:rPr lang="en-IN" sz="3200" dirty="0" err="1"/>
              <a:t>h_j</a:t>
            </a:r>
            <a:r>
              <a:rPr lang="en-IN" sz="3200" dirty="0"/>
              <a:t>(w, b))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33C6B7-93A7-4565-BDA5-9EE1F8336262}"/>
              </a:ext>
            </a:extLst>
          </p:cNvPr>
          <p:cNvSpPr/>
          <p:nvPr/>
        </p:nvSpPr>
        <p:spPr>
          <a:xfrm>
            <a:off x="-91006" y="1953605"/>
            <a:ext cx="121920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The function </a:t>
            </a:r>
            <a:r>
              <a:rPr lang="en-IN" sz="3200" dirty="0" err="1"/>
              <a:t>h_j</a:t>
            </a:r>
            <a:r>
              <a:rPr lang="en-IN" sz="3200" dirty="0"/>
              <a:t>(w, b) is a hinge loss on the variables w and b.</a:t>
            </a:r>
          </a:p>
          <a:p>
            <a:r>
              <a:rPr lang="en-IN" sz="3200" dirty="0"/>
              <a:t>It corresponds to </a:t>
            </a:r>
            <a:r>
              <a:rPr lang="en-IN" sz="3200" dirty="0" err="1"/>
              <a:t>h_j</a:t>
            </a:r>
            <a:r>
              <a:rPr lang="en-IN" sz="3200" dirty="0"/>
              <a:t>(</a:t>
            </a:r>
            <a:r>
              <a:rPr lang="en-IN" sz="3200" dirty="0" err="1"/>
              <a:t>w,b</a:t>
            </a:r>
            <a:r>
              <a:rPr lang="en-IN" sz="3200" dirty="0"/>
              <a:t>) = (</a:t>
            </a:r>
            <a:r>
              <a:rPr lang="en-IN" sz="3200" dirty="0" err="1"/>
              <a:t>Ax</a:t>
            </a:r>
            <a:r>
              <a:rPr lang="en-IN" sz="3200" dirty="0"/>
              <a:t> + 1), where x = (</a:t>
            </a:r>
            <a:r>
              <a:rPr lang="en-IN" sz="3200" dirty="0" err="1"/>
              <a:t>w,b</a:t>
            </a:r>
            <a:r>
              <a:rPr lang="en-IN" sz="3200" dirty="0"/>
              <a:t>).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BC07D6-431C-4DBC-884B-3D33569804D1}"/>
              </a:ext>
            </a:extLst>
          </p:cNvPr>
          <p:cNvSpPr/>
          <p:nvPr/>
        </p:nvSpPr>
        <p:spPr>
          <a:xfrm>
            <a:off x="0" y="3136612"/>
            <a:ext cx="84456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dirty="0"/>
              <a:t>The solution is returned in the vector x = (</a:t>
            </a:r>
            <a:r>
              <a:rPr lang="en-IN" sz="3200" dirty="0" err="1"/>
              <a:t>w,b</a:t>
            </a:r>
            <a:r>
              <a:rPr lang="en-IN" sz="3200" dirty="0"/>
              <a:t>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8C7338-E9C7-4C5E-A6CB-4731F7DD3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33" y="4226857"/>
            <a:ext cx="6100688" cy="253472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2454F5A-9CC1-43C8-9816-ED7E14B7C62A}"/>
              </a:ext>
            </a:extLst>
          </p:cNvPr>
          <p:cNvSpPr/>
          <p:nvPr/>
        </p:nvSpPr>
        <p:spPr>
          <a:xfrm>
            <a:off x="63708" y="3681735"/>
            <a:ext cx="40922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ADMM update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D1AE3A-8048-464A-B497-99A2FCB9018E}"/>
              </a:ext>
            </a:extLst>
          </p:cNvPr>
          <p:cNvSpPr/>
          <p:nvPr/>
        </p:nvSpPr>
        <p:spPr>
          <a:xfrm>
            <a:off x="6459576" y="3770253"/>
            <a:ext cx="573242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function </a:t>
            </a:r>
            <a:r>
              <a:rPr lang="en-IN" sz="3200" dirty="0" err="1"/>
              <a:t>obj</a:t>
            </a:r>
            <a:r>
              <a:rPr lang="en-IN" sz="3200" dirty="0"/>
              <a:t> = objective(A, lambda, p, x, z)</a:t>
            </a:r>
          </a:p>
          <a:p>
            <a:r>
              <a:rPr lang="en-IN" sz="3200" dirty="0"/>
              <a:t>    </a:t>
            </a:r>
            <a:r>
              <a:rPr lang="en-IN" sz="3200" dirty="0" err="1"/>
              <a:t>obj</a:t>
            </a:r>
            <a:r>
              <a:rPr lang="en-IN" sz="3200" dirty="0"/>
              <a:t> = </a:t>
            </a:r>
            <a:r>
              <a:rPr lang="en-IN" sz="3200" dirty="0" err="1"/>
              <a:t>hinge_loss</a:t>
            </a:r>
            <a:r>
              <a:rPr lang="en-IN" sz="3200" dirty="0"/>
              <a:t>(</a:t>
            </a:r>
            <a:r>
              <a:rPr lang="en-IN" sz="3200" dirty="0" err="1"/>
              <a:t>A,x</a:t>
            </a:r>
            <a:r>
              <a:rPr lang="en-IN" sz="3200" dirty="0"/>
              <a:t>) + 1/(2*lambda)*</a:t>
            </a:r>
            <a:r>
              <a:rPr lang="en-IN" sz="3200" dirty="0" err="1"/>
              <a:t>sum_square</a:t>
            </a:r>
            <a:r>
              <a:rPr lang="en-IN" sz="3200" dirty="0"/>
              <a:t>(z(:,1));</a:t>
            </a:r>
          </a:p>
          <a:p>
            <a:r>
              <a:rPr lang="en-IN" sz="3200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29643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D39C5A1-8449-4F3F-8F62-C308DCD93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338567"/>
              </p:ext>
            </p:extLst>
          </p:nvPr>
        </p:nvGraphicFramePr>
        <p:xfrm>
          <a:off x="9821794" y="1263985"/>
          <a:ext cx="1818387" cy="21061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18387">
                  <a:extLst>
                    <a:ext uri="{9D8B030D-6E8A-4147-A177-3AD203B41FA5}">
                      <a16:colId xmlns:a16="http://schemas.microsoft.com/office/drawing/2014/main" val="89815994"/>
                    </a:ext>
                  </a:extLst>
                </a:gridCol>
              </a:tblGrid>
              <a:tr h="526542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Solution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23857652"/>
                  </a:ext>
                </a:extLst>
              </a:tr>
              <a:tr h="52654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-1.9527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997305452"/>
                  </a:ext>
                </a:extLst>
              </a:tr>
              <a:tr h="52654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-0.0976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47231194"/>
                  </a:ext>
                </a:extLst>
              </a:tr>
              <a:tr h="52654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0.1432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1928730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0826955D-196D-4758-B7AD-D49819E7F788}"/>
              </a:ext>
            </a:extLst>
          </p:cNvPr>
          <p:cNvSpPr/>
          <p:nvPr/>
        </p:nvSpPr>
        <p:spPr>
          <a:xfrm>
            <a:off x="39003" y="0"/>
            <a:ext cx="91440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err="1"/>
              <a:t>clc</a:t>
            </a:r>
            <a:r>
              <a:rPr lang="en-IN" dirty="0"/>
              <a:t>;</a:t>
            </a:r>
          </a:p>
          <a:p>
            <a:r>
              <a:rPr lang="en-IN" dirty="0"/>
              <a:t>n = 2;m = 200;N = m/2;M = m/2;</a:t>
            </a:r>
          </a:p>
          <a:p>
            <a:endParaRPr lang="en-IN" dirty="0"/>
          </a:p>
          <a:p>
            <a:r>
              <a:rPr lang="en-IN" dirty="0"/>
              <a:t>% positive examples</a:t>
            </a:r>
          </a:p>
          <a:p>
            <a:r>
              <a:rPr lang="en-IN" dirty="0"/>
              <a:t>Y = [1.5+0.9*</a:t>
            </a:r>
            <a:r>
              <a:rPr lang="en-IN" dirty="0" err="1"/>
              <a:t>randn</a:t>
            </a:r>
            <a:r>
              <a:rPr lang="en-IN" dirty="0"/>
              <a:t>(1,0.6*N), 1.5+0.7*</a:t>
            </a:r>
            <a:r>
              <a:rPr lang="en-IN" dirty="0" err="1"/>
              <a:t>randn</a:t>
            </a:r>
            <a:r>
              <a:rPr lang="en-IN" dirty="0"/>
              <a:t>(1,0.4*N);</a:t>
            </a:r>
          </a:p>
          <a:p>
            <a:r>
              <a:rPr lang="en-IN" dirty="0"/>
              <a:t>2*(</a:t>
            </a:r>
            <a:r>
              <a:rPr lang="en-IN" dirty="0" err="1"/>
              <a:t>randn</a:t>
            </a:r>
            <a:r>
              <a:rPr lang="en-IN" dirty="0"/>
              <a:t>(1,0.6*N)+1), 2*(</a:t>
            </a:r>
            <a:r>
              <a:rPr lang="en-IN" dirty="0" err="1"/>
              <a:t>randn</a:t>
            </a:r>
            <a:r>
              <a:rPr lang="en-IN" dirty="0"/>
              <a:t>(1,0.4*N)-1)];</a:t>
            </a:r>
          </a:p>
          <a:p>
            <a:r>
              <a:rPr lang="en-IN" dirty="0"/>
              <a:t>% negative examples</a:t>
            </a:r>
          </a:p>
          <a:p>
            <a:r>
              <a:rPr lang="en-IN" dirty="0"/>
              <a:t>X = [-1.5+0.9*</a:t>
            </a:r>
            <a:r>
              <a:rPr lang="en-IN" dirty="0" err="1"/>
              <a:t>randn</a:t>
            </a:r>
            <a:r>
              <a:rPr lang="en-IN" dirty="0"/>
              <a:t>(1,0.6*M),  -1.5+0.7*</a:t>
            </a:r>
            <a:r>
              <a:rPr lang="en-IN" dirty="0" err="1"/>
              <a:t>randn</a:t>
            </a:r>
            <a:r>
              <a:rPr lang="en-IN" dirty="0"/>
              <a:t>(1,0.4*M);</a:t>
            </a:r>
          </a:p>
          <a:p>
            <a:r>
              <a:rPr lang="en-IN" dirty="0"/>
              <a:t>2*(</a:t>
            </a:r>
            <a:r>
              <a:rPr lang="en-IN" dirty="0" err="1"/>
              <a:t>randn</a:t>
            </a:r>
            <a:r>
              <a:rPr lang="en-IN" dirty="0"/>
              <a:t>(1,0.6*M)-1), 2*(</a:t>
            </a:r>
            <a:r>
              <a:rPr lang="en-IN" dirty="0" err="1"/>
              <a:t>randn</a:t>
            </a:r>
            <a:r>
              <a:rPr lang="en-IN" dirty="0"/>
              <a:t>(1,0.4*M)+1)];</a:t>
            </a:r>
          </a:p>
          <a:p>
            <a:endParaRPr lang="en-IN" dirty="0"/>
          </a:p>
          <a:p>
            <a:r>
              <a:rPr lang="en-IN" dirty="0"/>
              <a:t>x = [X Y];</a:t>
            </a:r>
          </a:p>
          <a:p>
            <a:r>
              <a:rPr lang="en-IN" dirty="0"/>
              <a:t>y = [ones(1,N) -ones(1,M)];</a:t>
            </a:r>
          </a:p>
          <a:p>
            <a:r>
              <a:rPr lang="en-IN" dirty="0"/>
              <a:t>A = [ -((ones(n,1)*y).*x)' -y'];</a:t>
            </a:r>
          </a:p>
          <a:p>
            <a:r>
              <a:rPr lang="en-IN" dirty="0" err="1"/>
              <a:t>xdat</a:t>
            </a:r>
            <a:r>
              <a:rPr lang="en-IN" dirty="0"/>
              <a:t> = x';</a:t>
            </a:r>
          </a:p>
          <a:p>
            <a:r>
              <a:rPr lang="en-IN" dirty="0"/>
              <a:t>lambda = 1.0;</a:t>
            </a:r>
          </a:p>
          <a:p>
            <a:r>
              <a:rPr lang="en-IN" dirty="0"/>
              <a:t>% partition the examples up in the worst possible way</a:t>
            </a:r>
          </a:p>
          <a:p>
            <a:r>
              <a:rPr lang="en-IN" dirty="0"/>
              <a:t>% (subsystems only have positive or negative examples)</a:t>
            </a:r>
          </a:p>
          <a:p>
            <a:r>
              <a:rPr lang="en-IN" dirty="0"/>
              <a:t>p = zeros(1,m);</a:t>
            </a:r>
          </a:p>
          <a:p>
            <a:r>
              <a:rPr lang="en-IN" dirty="0"/>
              <a:t>p(y == 1)  = sort(</a:t>
            </a:r>
            <a:r>
              <a:rPr lang="en-IN" dirty="0" err="1"/>
              <a:t>randi</a:t>
            </a:r>
            <a:r>
              <a:rPr lang="en-IN" dirty="0"/>
              <a:t>([1 10], sum(y==1),1));</a:t>
            </a:r>
          </a:p>
          <a:p>
            <a:r>
              <a:rPr lang="en-IN" dirty="0"/>
              <a:t>p(y == -1) = sort(</a:t>
            </a:r>
            <a:r>
              <a:rPr lang="en-IN" dirty="0" err="1"/>
              <a:t>randi</a:t>
            </a:r>
            <a:r>
              <a:rPr lang="en-IN" dirty="0"/>
              <a:t>([11 20], sum(y==-1),1));</a:t>
            </a:r>
          </a:p>
          <a:p>
            <a:endParaRPr lang="en-IN" dirty="0"/>
          </a:p>
          <a:p>
            <a:r>
              <a:rPr lang="en-IN" dirty="0"/>
              <a:t>[x history] = </a:t>
            </a:r>
            <a:r>
              <a:rPr lang="en-IN" dirty="0" err="1"/>
              <a:t>linear_svm</a:t>
            </a:r>
            <a:r>
              <a:rPr lang="en-IN" dirty="0"/>
              <a:t>(A, lambda, p, 1.0, 1.0);</a:t>
            </a:r>
          </a:p>
          <a:p>
            <a:r>
              <a:rPr lang="en-IN" dirty="0" err="1"/>
              <a:t>disp</a:t>
            </a:r>
            <a:r>
              <a:rPr lang="en-IN" dirty="0"/>
              <a:t>("Solution");</a:t>
            </a:r>
          </a:p>
          <a:p>
            <a:r>
              <a:rPr lang="en-IN" dirty="0" err="1"/>
              <a:t>disp</a:t>
            </a:r>
            <a:r>
              <a:rPr lang="en-IN" dirty="0"/>
              <a:t>(x);</a:t>
            </a:r>
          </a:p>
        </p:txBody>
      </p:sp>
    </p:spTree>
    <p:extLst>
      <p:ext uri="{BB962C8B-B14F-4D97-AF65-F5344CB8AC3E}">
        <p14:creationId xmlns:p14="http://schemas.microsoft.com/office/powerpoint/2010/main" val="3748943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7000">
              <a:schemeClr val="accent1">
                <a:lumMod val="45000"/>
                <a:lumOff val="55000"/>
              </a:schemeClr>
            </a:gs>
            <a:gs pos="45000">
              <a:schemeClr val="accent1">
                <a:lumMod val="45000"/>
                <a:lumOff val="55000"/>
              </a:schemeClr>
            </a:gs>
            <a:gs pos="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E788E6-8321-43CB-AFA3-470467A6084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61" y="558060"/>
            <a:ext cx="4865170" cy="3632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605E74-F725-4B31-A955-6CF3F52763E9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255" y="2727557"/>
            <a:ext cx="5124977" cy="38938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0539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AFDD8-C308-4FC4-9937-B994EBE7F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57300"/>
          </a:xfrm>
        </p:spPr>
        <p:txBody>
          <a:bodyPr>
            <a:normAutofit/>
          </a:bodyPr>
          <a:lstStyle/>
          <a:p>
            <a:r>
              <a:rPr lang="en-IN" sz="6600" dirty="0"/>
              <a:t>Intersection of </a:t>
            </a:r>
            <a:r>
              <a:rPr lang="en-IN" sz="6600" dirty="0" err="1"/>
              <a:t>Polyhedra</a:t>
            </a:r>
            <a:endParaRPr lang="en-IN" sz="6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73AECB-7BD8-4576-85A3-B393833D4E3D}"/>
              </a:ext>
            </a:extLst>
          </p:cNvPr>
          <p:cNvSpPr/>
          <p:nvPr/>
        </p:nvSpPr>
        <p:spPr>
          <a:xfrm>
            <a:off x="0" y="1414760"/>
            <a:ext cx="621982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find         x</a:t>
            </a:r>
          </a:p>
          <a:p>
            <a:r>
              <a:rPr lang="en-IN" sz="3200" dirty="0"/>
              <a:t>subject to   x in { y | A1 y &lt;= b1 }</a:t>
            </a:r>
          </a:p>
          <a:p>
            <a:r>
              <a:rPr lang="en-IN" sz="3200" dirty="0"/>
              <a:t>                   x in { y | A2 y &lt;= b2 }.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795275-CACD-44A3-9D54-5968F4F3DCDD}"/>
              </a:ext>
            </a:extLst>
          </p:cNvPr>
          <p:cNvSpPr/>
          <p:nvPr/>
        </p:nvSpPr>
        <p:spPr>
          <a:xfrm>
            <a:off x="-109843" y="3141880"/>
            <a:ext cx="72197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dirty="0"/>
              <a:t>The solution is returned in the vector x.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491D3C-593E-437E-8A6B-C639282D1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0803" y="3195500"/>
            <a:ext cx="4195316" cy="360534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ED4EB1D-EC01-477E-8C10-1EAE3E711F1F}"/>
              </a:ext>
            </a:extLst>
          </p:cNvPr>
          <p:cNvSpPr/>
          <p:nvPr/>
        </p:nvSpPr>
        <p:spPr>
          <a:xfrm>
            <a:off x="8186432" y="2610725"/>
            <a:ext cx="27915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dirty="0"/>
              <a:t>ADMM update</a:t>
            </a:r>
          </a:p>
        </p:txBody>
      </p:sp>
    </p:spTree>
    <p:extLst>
      <p:ext uri="{BB962C8B-B14F-4D97-AF65-F5344CB8AC3E}">
        <p14:creationId xmlns:p14="http://schemas.microsoft.com/office/powerpoint/2010/main" val="1882044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F5328D-EF04-4020-AAC6-8D9D4DCBFB50}"/>
              </a:ext>
            </a:extLst>
          </p:cNvPr>
          <p:cNvSpPr/>
          <p:nvPr/>
        </p:nvSpPr>
        <p:spPr>
          <a:xfrm>
            <a:off x="34669" y="125979"/>
            <a:ext cx="9144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err="1"/>
              <a:t>clc</a:t>
            </a:r>
            <a:r>
              <a:rPr lang="en-IN" dirty="0"/>
              <a:t>;</a:t>
            </a:r>
          </a:p>
          <a:p>
            <a:r>
              <a:rPr lang="en-IN" dirty="0"/>
              <a:t>n = 5;      % dimension of variable</a:t>
            </a:r>
          </a:p>
          <a:p>
            <a:r>
              <a:rPr lang="en-IN" dirty="0"/>
              <a:t>m1 = 10;    % number of faces for </a:t>
            </a:r>
            <a:r>
              <a:rPr lang="en-IN" dirty="0" err="1"/>
              <a:t>polyhedra</a:t>
            </a:r>
            <a:r>
              <a:rPr lang="en-IN" dirty="0"/>
              <a:t> 1</a:t>
            </a:r>
          </a:p>
          <a:p>
            <a:r>
              <a:rPr lang="en-IN" dirty="0"/>
              <a:t>m2 = 12;    % number of faces for </a:t>
            </a:r>
            <a:r>
              <a:rPr lang="en-IN" dirty="0" err="1"/>
              <a:t>polyhedra</a:t>
            </a:r>
            <a:r>
              <a:rPr lang="en-IN" dirty="0"/>
              <a:t> 2</a:t>
            </a:r>
          </a:p>
          <a:p>
            <a:endParaRPr lang="en-IN" dirty="0"/>
          </a:p>
          <a:p>
            <a:r>
              <a:rPr lang="en-IN" dirty="0"/>
              <a:t>c1 = 10*</a:t>
            </a:r>
            <a:r>
              <a:rPr lang="en-IN" dirty="0" err="1"/>
              <a:t>randn</a:t>
            </a:r>
            <a:r>
              <a:rPr lang="en-IN" dirty="0"/>
              <a:t>(n,1);        % </a:t>
            </a:r>
            <a:r>
              <a:rPr lang="en-IN" dirty="0" err="1"/>
              <a:t>center</a:t>
            </a:r>
            <a:r>
              <a:rPr lang="en-IN" dirty="0"/>
              <a:t> of </a:t>
            </a:r>
            <a:r>
              <a:rPr lang="en-IN" dirty="0" err="1"/>
              <a:t>polyhedra</a:t>
            </a:r>
            <a:r>
              <a:rPr lang="en-IN" dirty="0"/>
              <a:t> 1</a:t>
            </a:r>
          </a:p>
          <a:p>
            <a:r>
              <a:rPr lang="en-IN" dirty="0"/>
              <a:t>c2 = -10*</a:t>
            </a:r>
            <a:r>
              <a:rPr lang="en-IN" dirty="0" err="1"/>
              <a:t>randn</a:t>
            </a:r>
            <a:r>
              <a:rPr lang="en-IN" dirty="0"/>
              <a:t>(n,1);       % </a:t>
            </a:r>
            <a:r>
              <a:rPr lang="en-IN" dirty="0" err="1"/>
              <a:t>center</a:t>
            </a:r>
            <a:r>
              <a:rPr lang="en-IN" dirty="0"/>
              <a:t> of </a:t>
            </a:r>
            <a:r>
              <a:rPr lang="en-IN" dirty="0" err="1"/>
              <a:t>polyhedra</a:t>
            </a:r>
            <a:r>
              <a:rPr lang="en-IN" dirty="0"/>
              <a:t> 2</a:t>
            </a:r>
          </a:p>
          <a:p>
            <a:endParaRPr lang="en-IN" dirty="0"/>
          </a:p>
          <a:p>
            <a:r>
              <a:rPr lang="en-IN" dirty="0"/>
              <a:t>A1 = </a:t>
            </a:r>
            <a:r>
              <a:rPr lang="en-IN" dirty="0" err="1"/>
              <a:t>diag</a:t>
            </a:r>
            <a:r>
              <a:rPr lang="en-IN" dirty="0"/>
              <a:t>(1 + rand(m1,1))*</a:t>
            </a:r>
            <a:r>
              <a:rPr lang="en-IN" dirty="0" err="1"/>
              <a:t>randn</a:t>
            </a:r>
            <a:r>
              <a:rPr lang="en-IN" dirty="0"/>
              <a:t>(m1,n);</a:t>
            </a:r>
          </a:p>
          <a:p>
            <a:r>
              <a:rPr lang="en-IN" dirty="0"/>
              <a:t>b1 = </a:t>
            </a:r>
            <a:r>
              <a:rPr lang="en-IN" dirty="0" err="1"/>
              <a:t>diag</a:t>
            </a:r>
            <a:r>
              <a:rPr lang="en-IN" dirty="0"/>
              <a:t>(A1*(c1*ones(1,m1) + A1'));</a:t>
            </a:r>
          </a:p>
          <a:p>
            <a:endParaRPr lang="en-IN" dirty="0"/>
          </a:p>
          <a:p>
            <a:r>
              <a:rPr lang="en-IN" dirty="0"/>
              <a:t>A2 = </a:t>
            </a:r>
            <a:r>
              <a:rPr lang="en-IN" dirty="0" err="1"/>
              <a:t>diag</a:t>
            </a:r>
            <a:r>
              <a:rPr lang="en-IN" dirty="0"/>
              <a:t>(1 + rand(m2,1))*</a:t>
            </a:r>
            <a:r>
              <a:rPr lang="en-IN" dirty="0" err="1"/>
              <a:t>randn</a:t>
            </a:r>
            <a:r>
              <a:rPr lang="en-IN" dirty="0"/>
              <a:t>(m2,n);</a:t>
            </a:r>
          </a:p>
          <a:p>
            <a:r>
              <a:rPr lang="en-IN" dirty="0"/>
              <a:t>b2 = </a:t>
            </a:r>
            <a:r>
              <a:rPr lang="en-IN" dirty="0" err="1"/>
              <a:t>diag</a:t>
            </a:r>
            <a:r>
              <a:rPr lang="en-IN" dirty="0"/>
              <a:t>(A2*(c2*ones(1,m2) + A2'));</a:t>
            </a:r>
          </a:p>
          <a:p>
            <a:endParaRPr lang="en-IN" dirty="0"/>
          </a:p>
          <a:p>
            <a:r>
              <a:rPr lang="en-IN" dirty="0" err="1"/>
              <a:t>cvx_begin</a:t>
            </a:r>
            <a:r>
              <a:rPr lang="en-IN" dirty="0"/>
              <a:t> quiet</a:t>
            </a:r>
          </a:p>
          <a:p>
            <a:r>
              <a:rPr lang="en-IN" dirty="0"/>
              <a:t>    variables x(n) y(n)</a:t>
            </a:r>
          </a:p>
          <a:p>
            <a:r>
              <a:rPr lang="en-IN" dirty="0"/>
              <a:t>    minimize </a:t>
            </a:r>
            <a:r>
              <a:rPr lang="en-IN" dirty="0" err="1"/>
              <a:t>sum_square</a:t>
            </a:r>
            <a:r>
              <a:rPr lang="en-IN" dirty="0"/>
              <a:t>(x - y)</a:t>
            </a:r>
          </a:p>
          <a:p>
            <a:r>
              <a:rPr lang="en-IN" dirty="0"/>
              <a:t>    subject to</a:t>
            </a:r>
          </a:p>
          <a:p>
            <a:r>
              <a:rPr lang="en-IN" dirty="0"/>
              <a:t>        A1*x &lt;= b1</a:t>
            </a:r>
          </a:p>
          <a:p>
            <a:r>
              <a:rPr lang="en-IN" dirty="0"/>
              <a:t>        A2*y &lt;= b2</a:t>
            </a:r>
          </a:p>
          <a:p>
            <a:r>
              <a:rPr lang="en-IN" dirty="0" err="1"/>
              <a:t>cvx_end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FDD921-8950-4FB6-B3FF-0D3FE642541C}"/>
              </a:ext>
            </a:extLst>
          </p:cNvPr>
          <p:cNvSpPr/>
          <p:nvPr/>
        </p:nvSpPr>
        <p:spPr>
          <a:xfrm>
            <a:off x="5925543" y="125979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/>
              <a:t>% if the distance is not 0, expand A1 and A2 by a little more than half the</a:t>
            </a:r>
          </a:p>
          <a:p>
            <a:r>
              <a:rPr lang="en-IN" dirty="0"/>
              <a:t>% distance</a:t>
            </a:r>
          </a:p>
          <a:p>
            <a:r>
              <a:rPr lang="en-IN" dirty="0"/>
              <a:t>if norm(x-y) &gt; 1e-4,</a:t>
            </a:r>
          </a:p>
          <a:p>
            <a:r>
              <a:rPr lang="en-IN" dirty="0"/>
              <a:t>    A1 = (1 + 0.5*norm(x-y))*A1;</a:t>
            </a:r>
          </a:p>
          <a:p>
            <a:r>
              <a:rPr lang="en-IN" dirty="0"/>
              <a:t>    A2 = (1 + 0.5*norm(x-y))*A2;</a:t>
            </a:r>
          </a:p>
          <a:p>
            <a:r>
              <a:rPr lang="en-IN" dirty="0"/>
              <a:t>    % recompute b's as appropriate</a:t>
            </a:r>
          </a:p>
          <a:p>
            <a:r>
              <a:rPr lang="en-IN" dirty="0"/>
              <a:t>    b1 = </a:t>
            </a:r>
            <a:r>
              <a:rPr lang="en-IN" dirty="0" err="1"/>
              <a:t>diag</a:t>
            </a:r>
            <a:r>
              <a:rPr lang="en-IN" dirty="0"/>
              <a:t>(A1*(c1*ones(1,m1) + A1'));</a:t>
            </a:r>
          </a:p>
          <a:p>
            <a:r>
              <a:rPr lang="en-IN" dirty="0"/>
              <a:t>    b2 = </a:t>
            </a:r>
            <a:r>
              <a:rPr lang="en-IN" dirty="0" err="1"/>
              <a:t>diag</a:t>
            </a:r>
            <a:r>
              <a:rPr lang="en-IN" dirty="0"/>
              <a:t>(A2*(c2*ones(1,m2) + A2'));</a:t>
            </a:r>
          </a:p>
          <a:p>
            <a:r>
              <a:rPr lang="en-IN" dirty="0"/>
              <a:t>end</a:t>
            </a:r>
          </a:p>
          <a:p>
            <a:endParaRPr lang="en-IN" dirty="0"/>
          </a:p>
          <a:p>
            <a:r>
              <a:rPr lang="en-IN" dirty="0"/>
              <a:t>[x history] = </a:t>
            </a:r>
            <a:r>
              <a:rPr lang="en-IN" dirty="0" err="1"/>
              <a:t>linear_svm</a:t>
            </a:r>
            <a:r>
              <a:rPr lang="en-IN" dirty="0"/>
              <a:t>(A, lambda, p, 1.0, 1.0);</a:t>
            </a:r>
          </a:p>
          <a:p>
            <a:r>
              <a:rPr lang="en-IN" dirty="0" err="1"/>
              <a:t>disp</a:t>
            </a:r>
            <a:r>
              <a:rPr lang="en-IN" dirty="0"/>
              <a:t>("Solution");</a:t>
            </a:r>
          </a:p>
          <a:p>
            <a:r>
              <a:rPr lang="en-IN" dirty="0" err="1"/>
              <a:t>disp</a:t>
            </a:r>
            <a:r>
              <a:rPr lang="en-IN" dirty="0"/>
              <a:t>(x);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607A619-BA41-413D-9E88-6F819BEB6A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1846923"/>
              </p:ext>
            </p:extLst>
          </p:nvPr>
        </p:nvGraphicFramePr>
        <p:xfrm>
          <a:off x="9023349" y="3665535"/>
          <a:ext cx="2697164" cy="31019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97164">
                  <a:extLst>
                    <a:ext uri="{9D8B030D-6E8A-4147-A177-3AD203B41FA5}">
                      <a16:colId xmlns:a16="http://schemas.microsoft.com/office/drawing/2014/main" val="3116109282"/>
                    </a:ext>
                  </a:extLst>
                </a:gridCol>
              </a:tblGrid>
              <a:tr h="516996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Solution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94745140"/>
                  </a:ext>
                </a:extLst>
              </a:tr>
              <a:tr h="516996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-0.000001343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26521694"/>
                  </a:ext>
                </a:extLst>
              </a:tr>
              <a:tr h="516996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-0.000008071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39871724"/>
                  </a:ext>
                </a:extLst>
              </a:tr>
              <a:tr h="516996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0.000003777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48483968"/>
                  </a:ext>
                </a:extLst>
              </a:tr>
              <a:tr h="516996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0.000005717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916787254"/>
                  </a:ext>
                </a:extLst>
              </a:tr>
              <a:tr h="516996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0.000003968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3191163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5126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What is Optimization?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DC038C-CEE9-4C03-8A16-77877E2269D2}"/>
              </a:ext>
            </a:extLst>
          </p:cNvPr>
          <p:cNvSpPr/>
          <p:nvPr/>
        </p:nvSpPr>
        <p:spPr>
          <a:xfrm>
            <a:off x="-1" y="1866900"/>
            <a:ext cx="12192001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 is a mathematical method to find out the maximum value of a function or the minimum value of a function.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9F0596B-A3B9-4F3E-93B3-F8D763DA98C5}"/>
                  </a:ext>
                </a:extLst>
              </p:cNvPr>
              <p:cNvSpPr/>
              <p:nvPr/>
            </p:nvSpPr>
            <p:spPr>
              <a:xfrm>
                <a:off x="1132126" y="4844040"/>
                <a:ext cx="7736092" cy="16788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400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a:rPr lang="en-IN" sz="4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r>
                              <a:rPr lang="en-IN" sz="4000" i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IN" sz="4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IN" sz="4000" i="0">
                                <a:latin typeface="Cambria Math" panose="02040503050406030204" pitchFamily="18" charset="0"/>
                              </a:rPr>
                              <m:t>)=100−</m:t>
                            </m:r>
                            <m:sSup>
                              <m:sSupPr>
                                <m:ctrlPr>
                                  <a:rPr lang="en-IN" sz="4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IN" sz="4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IN" sz="40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IN" sz="4000" b="0" i="1" smtClean="0">
                                    <a:latin typeface="Cambria Math" panose="02040503050406030204" pitchFamily="18" charset="0"/>
                                  </a:rPr>
                                  <m:t>−6)</m:t>
                                </m:r>
                              </m:e>
                              <m:sup>
                                <m:r>
                                  <a:rPr lang="en-IN" sz="40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mr>
                        <m:mr>
                          <m:e>
                            <m:limLow>
                              <m:limLowPr>
                                <m:ctrlPr>
                                  <a:rPr lang="en-IN" sz="4000" i="1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IN" sz="4000" i="0">
                                    <a:latin typeface="Cambria Math" panose="02040503050406030204" pitchFamily="18" charset="0"/>
                                  </a:rPr>
                                  <m:t>max</m:t>
                                </m:r>
                              </m:e>
                              <m:lim>
                                <m:r>
                                  <a:rPr lang="en-IN" sz="40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lim>
                            </m:limLow>
                            <m:r>
                              <a:rPr lang="en-IN" sz="4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IN" sz="4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IN" sz="40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IN" sz="4000" i="0">
                                <a:latin typeface="Cambria Math" panose="02040503050406030204" pitchFamily="18" charset="0"/>
                              </a:rPr>
                              <m:t>=100</m:t>
                            </m:r>
                            <m:r>
                              <m:rPr>
                                <m:lit/>
                              </m:rPr>
                              <a:rPr lang="en-IN" sz="4000" i="0">
                                <a:latin typeface="Cambria Math" panose="02040503050406030204" pitchFamily="18" charset="0"/>
                              </a:rPr>
                              <m:t>&amp;</m:t>
                            </m:r>
                            <m:limLow>
                              <m:limLowPr>
                                <m:ctrlPr>
                                  <a:rPr lang="en-IN" sz="4000" i="1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IN" sz="4000" i="0">
                                    <a:latin typeface="Cambria Math" panose="02040503050406030204" pitchFamily="18" charset="0"/>
                                  </a:rPr>
                                  <m:t>argmax</m:t>
                                </m:r>
                              </m:e>
                              <m:lim>
                                <m:r>
                                  <a:rPr lang="en-IN" sz="40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lim>
                            </m:limLow>
                            <m:r>
                              <a:rPr lang="en-IN" sz="4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IN" sz="4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IN" sz="40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IN" sz="4000" i="0">
                                <a:latin typeface="Cambria Math" panose="02040503050406030204" pitchFamily="18" charset="0"/>
                              </a:rPr>
                              <m:t>=6</m:t>
                            </m:r>
                          </m:e>
                        </m:mr>
                      </m:m>
                    </m:oMath>
                  </m:oMathPara>
                </a14:m>
                <a:endParaRPr lang="en-IN" sz="40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9F0596B-A3B9-4F3E-93B3-F8D763DA98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2126" y="4844040"/>
                <a:ext cx="7736092" cy="16788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7000">
              <a:schemeClr val="accent1">
                <a:lumMod val="45000"/>
                <a:lumOff val="55000"/>
              </a:schemeClr>
            </a:gs>
            <a:gs pos="45000">
              <a:schemeClr val="accent1">
                <a:lumMod val="45000"/>
                <a:lumOff val="55000"/>
              </a:schemeClr>
            </a:gs>
            <a:gs pos="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31E3ED-0D8D-4AA9-BA1E-3CEAB8D2477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33" y="656651"/>
            <a:ext cx="4373880" cy="3423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710036-9B7C-4226-8A4B-B24A260775C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3105" y="2807587"/>
            <a:ext cx="4532419" cy="34236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63983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AC2E8-8E55-4B13-B565-84712154A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42888"/>
            <a:ext cx="10353762" cy="1257300"/>
          </a:xfrm>
        </p:spPr>
        <p:txBody>
          <a:bodyPr>
            <a:normAutofit/>
          </a:bodyPr>
          <a:lstStyle/>
          <a:p>
            <a:r>
              <a:rPr lang="en-IN" sz="6600" dirty="0"/>
              <a:t>Quadratic Programming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10B81A-5612-4226-9558-C3FB0A2CB52C}"/>
              </a:ext>
            </a:extLst>
          </p:cNvPr>
          <p:cNvSpPr/>
          <p:nvPr/>
        </p:nvSpPr>
        <p:spPr>
          <a:xfrm>
            <a:off x="147638" y="1696135"/>
            <a:ext cx="626745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minimize     (1/2)*x'*P*x + q'*x + r</a:t>
            </a:r>
          </a:p>
          <a:p>
            <a:r>
              <a:rPr lang="en-IN" sz="3200" dirty="0"/>
              <a:t>   subject to   lb &lt;= x &lt;= </a:t>
            </a:r>
            <a:r>
              <a:rPr lang="en-IN" sz="3200" dirty="0" err="1"/>
              <a:t>ub</a:t>
            </a:r>
            <a:endParaRPr lang="en-IN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436BCB-D51B-4CFE-B56B-74CC5B61363F}"/>
              </a:ext>
            </a:extLst>
          </p:cNvPr>
          <p:cNvSpPr/>
          <p:nvPr/>
        </p:nvSpPr>
        <p:spPr>
          <a:xfrm>
            <a:off x="147638" y="2773353"/>
            <a:ext cx="72199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The solution is returned in the vector x.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04A6F3-F7B1-48A5-BCEE-2844CB123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11" y="4435346"/>
            <a:ext cx="3246401" cy="22099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5FB6BB6-8FEB-4E29-8A60-79C6F2710A8D}"/>
              </a:ext>
            </a:extLst>
          </p:cNvPr>
          <p:cNvSpPr/>
          <p:nvPr/>
        </p:nvSpPr>
        <p:spPr>
          <a:xfrm>
            <a:off x="366408" y="3712071"/>
            <a:ext cx="31475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ADMM update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7E6F5C-0748-44AC-9DA3-4C8F390B43B8}"/>
              </a:ext>
            </a:extLst>
          </p:cNvPr>
          <p:cNvSpPr/>
          <p:nvPr/>
        </p:nvSpPr>
        <p:spPr>
          <a:xfrm>
            <a:off x="5216828" y="4492867"/>
            <a:ext cx="661523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/>
              <a:t>function obj = objective(P, q, r, x)</a:t>
            </a:r>
          </a:p>
          <a:p>
            <a:r>
              <a:rPr lang="pt-BR" sz="3200" dirty="0"/>
              <a:t>    obj = 0.5*x'*P*x + q'*x + r;</a:t>
            </a:r>
          </a:p>
          <a:p>
            <a:r>
              <a:rPr lang="pt-BR" sz="3200" dirty="0"/>
              <a:t>end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119392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749AB0A-4370-459C-9489-50F141883D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3868989"/>
              </p:ext>
            </p:extLst>
          </p:nvPr>
        </p:nvGraphicFramePr>
        <p:xfrm>
          <a:off x="6096000" y="2727324"/>
          <a:ext cx="6029326" cy="41306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63158">
                  <a:extLst>
                    <a:ext uri="{9D8B030D-6E8A-4147-A177-3AD203B41FA5}">
                      <a16:colId xmlns:a16="http://schemas.microsoft.com/office/drawing/2014/main" val="73493465"/>
                    </a:ext>
                  </a:extLst>
                </a:gridCol>
                <a:gridCol w="1116542">
                  <a:extLst>
                    <a:ext uri="{9D8B030D-6E8A-4147-A177-3AD203B41FA5}">
                      <a16:colId xmlns:a16="http://schemas.microsoft.com/office/drawing/2014/main" val="3337044608"/>
                    </a:ext>
                  </a:extLst>
                </a:gridCol>
                <a:gridCol w="1116542">
                  <a:extLst>
                    <a:ext uri="{9D8B030D-6E8A-4147-A177-3AD203B41FA5}">
                      <a16:colId xmlns:a16="http://schemas.microsoft.com/office/drawing/2014/main" val="2257734705"/>
                    </a:ext>
                  </a:extLst>
                </a:gridCol>
                <a:gridCol w="1116542">
                  <a:extLst>
                    <a:ext uri="{9D8B030D-6E8A-4147-A177-3AD203B41FA5}">
                      <a16:colId xmlns:a16="http://schemas.microsoft.com/office/drawing/2014/main" val="4154481987"/>
                    </a:ext>
                  </a:extLst>
                </a:gridCol>
                <a:gridCol w="1116542">
                  <a:extLst>
                    <a:ext uri="{9D8B030D-6E8A-4147-A177-3AD203B41FA5}">
                      <a16:colId xmlns:a16="http://schemas.microsoft.com/office/drawing/2014/main" val="3077286675"/>
                    </a:ext>
                  </a:extLst>
                </a:gridCol>
              </a:tblGrid>
              <a:tr h="344223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Solution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82787291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-0.0762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-0.5443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1.0333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1.1801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-0.61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324847752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-1.2587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-0.5522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-0.2045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-0.8869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-0.1475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76320118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-0.3628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0.7966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-1.025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-1.5754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0.9882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783010810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-0.0844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-0.0141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-0.6969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0.9311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-1.1121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85542431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0.5591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0.2395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0.878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0.3789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0.4181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84726274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-0.3804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0.3708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-0.2448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-0.356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-1.0643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19564330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-0.8494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-0.7571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-0.3639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-0.6913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352505647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-0.4154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1.208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-0.0172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-0.9298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44705764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0.3832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0.2261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-0.1872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-0.1831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76264140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0.5447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0.8852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-0.3695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-0.2936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35301713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-0.4021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0.2305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1.3914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-1.0737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97344308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5AEA18E7-EB0C-4E60-B0CE-286F0F472A0C}"/>
              </a:ext>
            </a:extLst>
          </p:cNvPr>
          <p:cNvSpPr/>
          <p:nvPr/>
        </p:nvSpPr>
        <p:spPr>
          <a:xfrm>
            <a:off x="0" y="612844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err="1"/>
              <a:t>clc</a:t>
            </a:r>
            <a:r>
              <a:rPr lang="en-IN" dirty="0"/>
              <a:t>;</a:t>
            </a:r>
          </a:p>
          <a:p>
            <a:r>
              <a:rPr lang="en-IN" dirty="0"/>
              <a:t>n = 50;</a:t>
            </a:r>
          </a:p>
          <a:p>
            <a:endParaRPr lang="en-IN" dirty="0"/>
          </a:p>
          <a:p>
            <a:r>
              <a:rPr lang="en-IN" dirty="0"/>
              <a:t>% generate a well-conditioned positive definite matrix</a:t>
            </a:r>
          </a:p>
          <a:p>
            <a:r>
              <a:rPr lang="en-IN" dirty="0"/>
              <a:t>% (for faster convergence)</a:t>
            </a:r>
          </a:p>
          <a:p>
            <a:r>
              <a:rPr lang="en-IN" dirty="0"/>
              <a:t>P = rand(n);</a:t>
            </a:r>
          </a:p>
          <a:p>
            <a:r>
              <a:rPr lang="en-IN" dirty="0"/>
              <a:t>P = P + P';</a:t>
            </a:r>
          </a:p>
          <a:p>
            <a:r>
              <a:rPr lang="en-IN" dirty="0"/>
              <a:t>[V D] = </a:t>
            </a:r>
            <a:r>
              <a:rPr lang="en-IN" dirty="0" err="1"/>
              <a:t>eig</a:t>
            </a:r>
            <a:r>
              <a:rPr lang="en-IN" dirty="0"/>
              <a:t>(P);</a:t>
            </a:r>
          </a:p>
          <a:p>
            <a:r>
              <a:rPr lang="en-IN" dirty="0"/>
              <a:t>P = V*</a:t>
            </a:r>
            <a:r>
              <a:rPr lang="en-IN" dirty="0" err="1"/>
              <a:t>diag</a:t>
            </a:r>
            <a:r>
              <a:rPr lang="en-IN" dirty="0"/>
              <a:t>(1+rand(n,1))*V';</a:t>
            </a:r>
          </a:p>
          <a:p>
            <a:endParaRPr lang="en-IN" dirty="0"/>
          </a:p>
          <a:p>
            <a:r>
              <a:rPr lang="en-IN" dirty="0"/>
              <a:t>q = </a:t>
            </a:r>
            <a:r>
              <a:rPr lang="en-IN" dirty="0" err="1"/>
              <a:t>randn</a:t>
            </a:r>
            <a:r>
              <a:rPr lang="en-IN" dirty="0"/>
              <a:t>(n,1);</a:t>
            </a:r>
          </a:p>
          <a:p>
            <a:r>
              <a:rPr lang="en-IN" dirty="0"/>
              <a:t>r = </a:t>
            </a:r>
            <a:r>
              <a:rPr lang="en-IN" dirty="0" err="1"/>
              <a:t>randn</a:t>
            </a:r>
            <a:r>
              <a:rPr lang="en-IN" dirty="0"/>
              <a:t>(1);</a:t>
            </a:r>
          </a:p>
          <a:p>
            <a:endParaRPr lang="en-IN" dirty="0"/>
          </a:p>
          <a:p>
            <a:r>
              <a:rPr lang="en-IN" dirty="0"/>
              <a:t>l = </a:t>
            </a:r>
            <a:r>
              <a:rPr lang="en-IN" dirty="0" err="1"/>
              <a:t>randn</a:t>
            </a:r>
            <a:r>
              <a:rPr lang="en-IN" dirty="0"/>
              <a:t>(n,1);</a:t>
            </a:r>
          </a:p>
          <a:p>
            <a:r>
              <a:rPr lang="en-IN" dirty="0"/>
              <a:t>u = </a:t>
            </a:r>
            <a:r>
              <a:rPr lang="en-IN" dirty="0" err="1"/>
              <a:t>randn</a:t>
            </a:r>
            <a:r>
              <a:rPr lang="en-IN" dirty="0"/>
              <a:t>(n,1);</a:t>
            </a:r>
          </a:p>
          <a:p>
            <a:r>
              <a:rPr lang="en-IN" dirty="0"/>
              <a:t>lb = min(</a:t>
            </a:r>
            <a:r>
              <a:rPr lang="en-IN" dirty="0" err="1"/>
              <a:t>l,u</a:t>
            </a:r>
            <a:r>
              <a:rPr lang="en-IN" dirty="0"/>
              <a:t>);</a:t>
            </a:r>
          </a:p>
          <a:p>
            <a:r>
              <a:rPr lang="en-IN" dirty="0" err="1"/>
              <a:t>ub</a:t>
            </a:r>
            <a:r>
              <a:rPr lang="en-IN" dirty="0"/>
              <a:t> = max(</a:t>
            </a:r>
            <a:r>
              <a:rPr lang="en-IN" dirty="0" err="1"/>
              <a:t>l,u</a:t>
            </a:r>
            <a:r>
              <a:rPr lang="en-IN" dirty="0"/>
              <a:t>);</a:t>
            </a:r>
          </a:p>
          <a:p>
            <a:r>
              <a:rPr lang="en-IN" dirty="0"/>
              <a:t>[x history] = </a:t>
            </a:r>
            <a:r>
              <a:rPr lang="en-IN" dirty="0" err="1"/>
              <a:t>quadprog</a:t>
            </a:r>
            <a:r>
              <a:rPr lang="en-IN" dirty="0"/>
              <a:t>(P, q, r, lb, </a:t>
            </a:r>
            <a:r>
              <a:rPr lang="en-IN" dirty="0" err="1"/>
              <a:t>ub</a:t>
            </a:r>
            <a:r>
              <a:rPr lang="en-IN" dirty="0"/>
              <a:t>, 1.0, 1.0);</a:t>
            </a:r>
          </a:p>
          <a:p>
            <a:r>
              <a:rPr lang="en-IN" dirty="0" err="1"/>
              <a:t>disp</a:t>
            </a:r>
            <a:r>
              <a:rPr lang="en-IN" dirty="0"/>
              <a:t>("Solution");</a:t>
            </a:r>
          </a:p>
          <a:p>
            <a:r>
              <a:rPr lang="en-IN" dirty="0" err="1"/>
              <a:t>disp</a:t>
            </a:r>
            <a:r>
              <a:rPr lang="en-IN" dirty="0"/>
              <a:t>(x);</a:t>
            </a:r>
          </a:p>
        </p:txBody>
      </p:sp>
    </p:spTree>
    <p:extLst>
      <p:ext uri="{BB962C8B-B14F-4D97-AF65-F5344CB8AC3E}">
        <p14:creationId xmlns:p14="http://schemas.microsoft.com/office/powerpoint/2010/main" val="36281294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7000">
              <a:schemeClr val="accent1">
                <a:lumMod val="45000"/>
                <a:lumOff val="55000"/>
              </a:schemeClr>
            </a:gs>
            <a:gs pos="45000">
              <a:schemeClr val="accent1">
                <a:lumMod val="45000"/>
                <a:lumOff val="55000"/>
              </a:schemeClr>
            </a:gs>
            <a:gs pos="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BC9DAF-74E5-430B-8E6E-D5D5082FBE8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478" y="316272"/>
            <a:ext cx="4592056" cy="3322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B98947-CDD1-4168-9DE7-A63BE56B0ED9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5693" y="2885376"/>
            <a:ext cx="5026046" cy="37497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83018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4FD7A-ED81-488D-8BAD-44D588D8A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020" y="109537"/>
            <a:ext cx="10353762" cy="1257300"/>
          </a:xfrm>
        </p:spPr>
        <p:txBody>
          <a:bodyPr>
            <a:normAutofit/>
          </a:bodyPr>
          <a:lstStyle/>
          <a:p>
            <a:r>
              <a:rPr lang="en-IN" sz="6600" dirty="0"/>
              <a:t>Lasso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E18E06-5D0D-4B68-975E-EA4E093CE338}"/>
              </a:ext>
            </a:extLst>
          </p:cNvPr>
          <p:cNvSpPr/>
          <p:nvPr/>
        </p:nvSpPr>
        <p:spPr>
          <a:xfrm>
            <a:off x="0" y="1866900"/>
            <a:ext cx="870563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minimize 1/2*|| </a:t>
            </a:r>
            <a:r>
              <a:rPr lang="en-IN" sz="3200" dirty="0" err="1"/>
              <a:t>Ax</a:t>
            </a:r>
            <a:r>
              <a:rPr lang="en-IN" sz="3200" dirty="0"/>
              <a:t> - b ||_2^2 + lambda* || x ||_1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DB84D0-B1CD-43AA-AB85-E6868B76C256}"/>
              </a:ext>
            </a:extLst>
          </p:cNvPr>
          <p:cNvSpPr/>
          <p:nvPr/>
        </p:nvSpPr>
        <p:spPr>
          <a:xfrm>
            <a:off x="0" y="2844225"/>
            <a:ext cx="72197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dirty="0"/>
              <a:t>The solution is returned in the vector x.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ED69DE-6D78-422C-98C3-438BDEAEF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10" y="4424162"/>
            <a:ext cx="3524555" cy="232430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5AABDC3-A773-41B4-89E0-64199DF98A72}"/>
              </a:ext>
            </a:extLst>
          </p:cNvPr>
          <p:cNvSpPr/>
          <p:nvPr/>
        </p:nvSpPr>
        <p:spPr>
          <a:xfrm>
            <a:off x="118910" y="3821550"/>
            <a:ext cx="27915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dirty="0"/>
              <a:t>ADMM update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13006A-3EFE-488D-B04A-3C47548E7F63}"/>
              </a:ext>
            </a:extLst>
          </p:cNvPr>
          <p:cNvSpPr/>
          <p:nvPr/>
        </p:nvSpPr>
        <p:spPr>
          <a:xfrm>
            <a:off x="5228109" y="4113937"/>
            <a:ext cx="684498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/>
              <a:t>function p = objective(A, b, lambda, x, z)</a:t>
            </a:r>
          </a:p>
          <a:p>
            <a:r>
              <a:rPr lang="en-IN" sz="3200" dirty="0"/>
              <a:t>    p = ( 1/2*sum((A*x - b).^2) + lambda*norm(z,1) );</a:t>
            </a:r>
          </a:p>
          <a:p>
            <a:r>
              <a:rPr lang="en-IN" sz="3200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0276665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890A19-4530-4F80-8D9B-A3DBC90A6E5D}"/>
              </a:ext>
            </a:extLst>
          </p:cNvPr>
          <p:cNvSpPr/>
          <p:nvPr/>
        </p:nvSpPr>
        <p:spPr>
          <a:xfrm>
            <a:off x="38100" y="237768"/>
            <a:ext cx="65532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err="1"/>
              <a:t>clc</a:t>
            </a:r>
            <a:r>
              <a:rPr lang="en-IN" dirty="0"/>
              <a:t>;</a:t>
            </a:r>
          </a:p>
          <a:p>
            <a:r>
              <a:rPr lang="en-IN" dirty="0"/>
              <a:t>m = 150;       % number of examples</a:t>
            </a:r>
          </a:p>
          <a:p>
            <a:r>
              <a:rPr lang="en-IN" dirty="0"/>
              <a:t>n = 500;       % number of features</a:t>
            </a:r>
          </a:p>
          <a:p>
            <a:r>
              <a:rPr lang="en-IN" dirty="0"/>
              <a:t>p = 10/n;      % sparsity density</a:t>
            </a:r>
          </a:p>
          <a:p>
            <a:endParaRPr lang="en-IN" dirty="0"/>
          </a:p>
          <a:p>
            <a:r>
              <a:rPr lang="en-IN" dirty="0"/>
              <a:t>x0 = </a:t>
            </a:r>
            <a:r>
              <a:rPr lang="en-IN" dirty="0" err="1"/>
              <a:t>sprandn</a:t>
            </a:r>
            <a:r>
              <a:rPr lang="en-IN" dirty="0"/>
              <a:t>(n,1,p);</a:t>
            </a:r>
          </a:p>
          <a:p>
            <a:r>
              <a:rPr lang="en-IN" dirty="0"/>
              <a:t>A = </a:t>
            </a:r>
            <a:r>
              <a:rPr lang="en-IN" dirty="0" err="1"/>
              <a:t>randn</a:t>
            </a:r>
            <a:r>
              <a:rPr lang="en-IN" dirty="0"/>
              <a:t>(</a:t>
            </a:r>
            <a:r>
              <a:rPr lang="en-IN" dirty="0" err="1"/>
              <a:t>m,n</a:t>
            </a:r>
            <a:r>
              <a:rPr lang="en-IN" dirty="0"/>
              <a:t>);</a:t>
            </a:r>
          </a:p>
          <a:p>
            <a:r>
              <a:rPr lang="en-IN" dirty="0"/>
              <a:t>A = A*</a:t>
            </a:r>
            <a:r>
              <a:rPr lang="en-IN" dirty="0" err="1"/>
              <a:t>spdiags</a:t>
            </a:r>
            <a:r>
              <a:rPr lang="en-IN" dirty="0"/>
              <a:t>(1./sqrt(sum(A.^2))',0,n,n); % normalize columns</a:t>
            </a:r>
          </a:p>
          <a:p>
            <a:r>
              <a:rPr lang="en-IN" dirty="0"/>
              <a:t>b = A*x0 + sqrt(0.001)*</a:t>
            </a:r>
            <a:r>
              <a:rPr lang="en-IN" dirty="0" err="1"/>
              <a:t>randn</a:t>
            </a:r>
            <a:r>
              <a:rPr lang="en-IN" dirty="0"/>
              <a:t>(m,1);</a:t>
            </a:r>
          </a:p>
          <a:p>
            <a:endParaRPr lang="en-IN" dirty="0"/>
          </a:p>
          <a:p>
            <a:r>
              <a:rPr lang="en-IN" dirty="0" err="1"/>
              <a:t>lambda_max</a:t>
            </a:r>
            <a:r>
              <a:rPr lang="en-IN" dirty="0"/>
              <a:t> = norm( A'*b, 'inf' );</a:t>
            </a:r>
          </a:p>
          <a:p>
            <a:r>
              <a:rPr lang="en-IN" dirty="0"/>
              <a:t>lambda = 0.1*</a:t>
            </a:r>
            <a:r>
              <a:rPr lang="en-IN" dirty="0" err="1"/>
              <a:t>lambda_max</a:t>
            </a:r>
            <a:r>
              <a:rPr lang="en-IN" dirty="0"/>
              <a:t>;</a:t>
            </a:r>
          </a:p>
          <a:p>
            <a:endParaRPr lang="en-IN" dirty="0"/>
          </a:p>
          <a:p>
            <a:r>
              <a:rPr lang="en-IN" dirty="0"/>
              <a:t>[x history] = lasso(A, b, lambda, 1.0, 1.0);</a:t>
            </a:r>
          </a:p>
          <a:p>
            <a:r>
              <a:rPr lang="en-IN" dirty="0" err="1"/>
              <a:t>disp</a:t>
            </a:r>
            <a:r>
              <a:rPr lang="en-IN" dirty="0"/>
              <a:t>("Solution");</a:t>
            </a:r>
          </a:p>
          <a:p>
            <a:r>
              <a:rPr lang="en-IN" dirty="0" err="1"/>
              <a:t>disp</a:t>
            </a:r>
            <a:r>
              <a:rPr lang="en-IN" dirty="0"/>
              <a:t>(x);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E7DC49-6949-4A35-B512-69131795B8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8106263"/>
              </p:ext>
            </p:extLst>
          </p:nvPr>
        </p:nvGraphicFramePr>
        <p:xfrm>
          <a:off x="6534149" y="2946400"/>
          <a:ext cx="5457824" cy="31495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4992">
                  <a:extLst>
                    <a:ext uri="{9D8B030D-6E8A-4147-A177-3AD203B41FA5}">
                      <a16:colId xmlns:a16="http://schemas.microsoft.com/office/drawing/2014/main" val="734307677"/>
                    </a:ext>
                  </a:extLst>
                </a:gridCol>
                <a:gridCol w="1010708">
                  <a:extLst>
                    <a:ext uri="{9D8B030D-6E8A-4147-A177-3AD203B41FA5}">
                      <a16:colId xmlns:a16="http://schemas.microsoft.com/office/drawing/2014/main" val="4115672481"/>
                    </a:ext>
                  </a:extLst>
                </a:gridCol>
                <a:gridCol w="1010708">
                  <a:extLst>
                    <a:ext uri="{9D8B030D-6E8A-4147-A177-3AD203B41FA5}">
                      <a16:colId xmlns:a16="http://schemas.microsoft.com/office/drawing/2014/main" val="3078874471"/>
                    </a:ext>
                  </a:extLst>
                </a:gridCol>
                <a:gridCol w="1010708">
                  <a:extLst>
                    <a:ext uri="{9D8B030D-6E8A-4147-A177-3AD203B41FA5}">
                      <a16:colId xmlns:a16="http://schemas.microsoft.com/office/drawing/2014/main" val="4026062064"/>
                    </a:ext>
                  </a:extLst>
                </a:gridCol>
                <a:gridCol w="1010708">
                  <a:extLst>
                    <a:ext uri="{9D8B030D-6E8A-4147-A177-3AD203B41FA5}">
                      <a16:colId xmlns:a16="http://schemas.microsoft.com/office/drawing/2014/main" val="2267459483"/>
                    </a:ext>
                  </a:extLst>
                </a:gridCol>
              </a:tblGrid>
              <a:tr h="28632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Solution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985477795"/>
                  </a:ext>
                </a:extLst>
              </a:tr>
              <a:tr h="286327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829789493"/>
                  </a:ext>
                </a:extLst>
              </a:tr>
              <a:tr h="286327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088631572"/>
                  </a:ext>
                </a:extLst>
              </a:tr>
              <a:tr h="286327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61753813"/>
                  </a:ext>
                </a:extLst>
              </a:tr>
              <a:tr h="286327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812836168"/>
                  </a:ext>
                </a:extLst>
              </a:tr>
              <a:tr h="286327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046060087"/>
                  </a:ext>
                </a:extLst>
              </a:tr>
              <a:tr h="286327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557441488"/>
                  </a:ext>
                </a:extLst>
              </a:tr>
              <a:tr h="286327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58887517"/>
                  </a:ext>
                </a:extLst>
              </a:tr>
              <a:tr h="286327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780820389"/>
                  </a:ext>
                </a:extLst>
              </a:tr>
              <a:tr h="286327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7966257"/>
                  </a:ext>
                </a:extLst>
              </a:tr>
              <a:tr h="286327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0.7093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874949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35600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7000">
              <a:schemeClr val="accent1">
                <a:lumMod val="45000"/>
                <a:lumOff val="55000"/>
              </a:schemeClr>
            </a:gs>
            <a:gs pos="45000">
              <a:schemeClr val="accent1">
                <a:lumMod val="45000"/>
                <a:lumOff val="55000"/>
              </a:schemeClr>
            </a:gs>
            <a:gs pos="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10DC82-BD63-406B-9277-BB1967228F3F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67" y="707383"/>
            <a:ext cx="4529860" cy="3529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D28891-ABBD-4F04-A738-C52CF312039E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4562" y="2802215"/>
            <a:ext cx="5283965" cy="37272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0727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A1E94-8D24-4D4B-AC68-5EEFEC284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600" dirty="0"/>
              <a:t>Constrained Optimization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0B47F9-335B-45A2-94AC-7F4A2887D510}"/>
              </a:ext>
            </a:extLst>
          </p:cNvPr>
          <p:cNvSpPr/>
          <p:nvPr/>
        </p:nvSpPr>
        <p:spPr>
          <a:xfrm>
            <a:off x="0" y="1847195"/>
            <a:ext cx="12192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5400" dirty="0"/>
              <a:t>Constrained optimization is the process of optimizing an objective function with respect to some variables in the presence of constraints on those variables.</a:t>
            </a:r>
          </a:p>
        </p:txBody>
      </p:sp>
    </p:spTree>
    <p:extLst>
      <p:ext uri="{BB962C8B-B14F-4D97-AF65-F5344CB8AC3E}">
        <p14:creationId xmlns:p14="http://schemas.microsoft.com/office/powerpoint/2010/main" val="2345981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1284D-8465-402D-A6B1-1664F70F8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73346"/>
            <a:ext cx="12191999" cy="1257300"/>
          </a:xfrm>
        </p:spPr>
        <p:txBody>
          <a:bodyPr>
            <a:normAutofit/>
          </a:bodyPr>
          <a:lstStyle/>
          <a:p>
            <a:r>
              <a:rPr lang="en-IN" sz="6600" dirty="0"/>
              <a:t>Augmented </a:t>
            </a:r>
            <a:r>
              <a:rPr lang="en-IN" sz="6600" dirty="0" err="1"/>
              <a:t>Lagrangian</a:t>
            </a:r>
            <a:r>
              <a:rPr lang="en-IN" sz="6600" dirty="0"/>
              <a:t> Methods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EA8352-E698-49F2-A16B-FCA2DA9F9C02}"/>
              </a:ext>
            </a:extLst>
          </p:cNvPr>
          <p:cNvSpPr/>
          <p:nvPr/>
        </p:nvSpPr>
        <p:spPr>
          <a:xfrm>
            <a:off x="-47669" y="931761"/>
            <a:ext cx="1219199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800" dirty="0"/>
              <a:t>Augmented </a:t>
            </a:r>
            <a:r>
              <a:rPr lang="en-IN" sz="4800" dirty="0" err="1"/>
              <a:t>Lagrangian</a:t>
            </a:r>
            <a:r>
              <a:rPr lang="en-IN" sz="4800" dirty="0"/>
              <a:t> methods are a certain class of algorithms for solving constrained optimization problems. They have similarities to penalty methods in that they replace a constrained optimization problem by a series of unconstrained problems and add a penalty term to the objective.</a:t>
            </a:r>
          </a:p>
        </p:txBody>
      </p:sp>
    </p:spTree>
    <p:extLst>
      <p:ext uri="{BB962C8B-B14F-4D97-AF65-F5344CB8AC3E}">
        <p14:creationId xmlns:p14="http://schemas.microsoft.com/office/powerpoint/2010/main" val="878637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73A93-0C60-415D-B136-DF8F23AC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219634"/>
            <a:ext cx="11757212" cy="1766047"/>
          </a:xfrm>
        </p:spPr>
        <p:txBody>
          <a:bodyPr>
            <a:noAutofit/>
          </a:bodyPr>
          <a:lstStyle/>
          <a:p>
            <a:r>
              <a:rPr lang="en-IN" sz="6600" dirty="0"/>
              <a:t>What is ADMM?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71856F-0350-4EB5-8588-5468EC69FD03}"/>
              </a:ext>
            </a:extLst>
          </p:cNvPr>
          <p:cNvSpPr/>
          <p:nvPr/>
        </p:nvSpPr>
        <p:spPr>
          <a:xfrm>
            <a:off x="-64994" y="1937301"/>
            <a:ext cx="12191999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5400" dirty="0"/>
              <a:t>The Alternating Direction Method of Multipliers (</a:t>
            </a:r>
            <a:r>
              <a:rPr lang="en-IN" sz="5400" b="1" dirty="0"/>
              <a:t>ADMM</a:t>
            </a:r>
            <a:r>
              <a:rPr lang="en-IN" sz="5400" dirty="0"/>
              <a:t>) </a:t>
            </a:r>
            <a:r>
              <a:rPr lang="en-IN" sz="5400" b="1" dirty="0"/>
              <a:t>is</a:t>
            </a:r>
            <a:r>
              <a:rPr lang="en-IN" sz="5400" dirty="0"/>
              <a:t> an algorithm that solves convex optimization problems by breaking them into smaller pieces, each of which </a:t>
            </a:r>
            <a:r>
              <a:rPr lang="en-IN" sz="5400" b="1" dirty="0"/>
              <a:t>are</a:t>
            </a:r>
            <a:r>
              <a:rPr lang="en-IN" sz="5400" dirty="0"/>
              <a:t> then easier to handle. </a:t>
            </a:r>
          </a:p>
        </p:txBody>
      </p:sp>
    </p:spTree>
    <p:extLst>
      <p:ext uri="{BB962C8B-B14F-4D97-AF65-F5344CB8AC3E}">
        <p14:creationId xmlns:p14="http://schemas.microsoft.com/office/powerpoint/2010/main" val="3650412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94B03-EBE2-4832-ADAA-CEDF244E1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39" y="301911"/>
            <a:ext cx="10353762" cy="1257300"/>
          </a:xfrm>
        </p:spPr>
        <p:txBody>
          <a:bodyPr>
            <a:normAutofit/>
          </a:bodyPr>
          <a:lstStyle/>
          <a:p>
            <a:r>
              <a:rPr lang="en-IN" sz="6600" dirty="0"/>
              <a:t>Why ADMM?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CEFAD2-C4B2-44A2-BC06-C1F1D4DF544A}"/>
              </a:ext>
            </a:extLst>
          </p:cNvPr>
          <p:cNvSpPr/>
          <p:nvPr/>
        </p:nvSpPr>
        <p:spPr>
          <a:xfrm>
            <a:off x="69339" y="2001083"/>
            <a:ext cx="12192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5400" dirty="0"/>
              <a:t>It is almost 80 times faster for multivariable problems than conventional methods. ADMM put linear and quadratic programming in a single framework.</a:t>
            </a:r>
          </a:p>
        </p:txBody>
      </p:sp>
    </p:spTree>
    <p:extLst>
      <p:ext uri="{BB962C8B-B14F-4D97-AF65-F5344CB8AC3E}">
        <p14:creationId xmlns:p14="http://schemas.microsoft.com/office/powerpoint/2010/main" val="3685830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39659-29A4-4C86-9830-D02184753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77" y="46226"/>
            <a:ext cx="10353762" cy="1257300"/>
          </a:xfrm>
        </p:spPr>
        <p:txBody>
          <a:bodyPr/>
          <a:lstStyle/>
          <a:p>
            <a:r>
              <a:rPr lang="en-IN" dirty="0"/>
              <a:t>ADMM Basic Equation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043933F-C5E1-43CB-BB4C-3B4F0490A2CF}"/>
                  </a:ext>
                </a:extLst>
              </p:cNvPr>
              <p:cNvSpPr/>
              <p:nvPr/>
            </p:nvSpPr>
            <p:spPr>
              <a:xfrm>
                <a:off x="298933" y="1303526"/>
                <a:ext cx="2994641" cy="94423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3200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sty m:val="p"/>
                              </m:rPr>
                              <a:rPr lang="en-IN" sz="3200">
                                <a:latin typeface="Cambria Math" panose="02040503050406030204" pitchFamily="18" charset="0"/>
                              </a:rPr>
                              <m:t>min</m:t>
                            </m:r>
                            <m:r>
                              <a:rPr lang="en-IN" sz="32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en-IN" sz="3200" i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IN" sz="32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</m:d>
                          </m:e>
                        </m:mr>
                        <m:mr>
                          <m:e>
                            <m:r>
                              <a:rPr lang="en-IN" sz="32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IN" sz="3200" i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IN" sz="32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IN" sz="3200" i="0">
                                <a:latin typeface="Cambria Math" panose="02040503050406030204" pitchFamily="18" charset="0"/>
                              </a:rPr>
                              <m:t>...</m:t>
                            </m:r>
                            <m:r>
                              <a:rPr lang="en-IN" sz="32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IN" sz="3200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IN" sz="3200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mr>
                      </m:m>
                    </m:oMath>
                  </m:oMathPara>
                </a14:m>
                <a:endParaRPr lang="en-IN" sz="32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043933F-C5E1-43CB-BB4C-3B4F0490A2C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933" y="1303526"/>
                <a:ext cx="2994641" cy="94423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AB80B65-8BA8-4D02-BE07-463808020F41}"/>
                  </a:ext>
                </a:extLst>
              </p:cNvPr>
              <p:cNvSpPr/>
              <p:nvPr/>
            </p:nvSpPr>
            <p:spPr>
              <a:xfrm>
                <a:off x="0" y="2461866"/>
                <a:ext cx="9335441" cy="9323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𝜌</m:t>
                          </m:r>
                        </m:sub>
                      </m:sSub>
                      <m:d>
                        <m:dPr>
                          <m:ctrlPr>
                            <a:rPr lang="en-IN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200" i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IN" sz="3200" i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IN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sz="32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IN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IN" sz="32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N" sz="32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IN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IN" sz="3200" i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IN" sz="3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d>
                        <m:dPr>
                          <m:ctrlPr>
                            <a:rPr lang="en-IN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sz="32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IN" sz="3200" i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IN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3200" i="1">
                              <a:latin typeface="Cambria Math" panose="02040503050406030204" pitchFamily="18" charset="0"/>
                            </a:rPr>
                            <m:t>𝜌</m:t>
                          </m:r>
                        </m:num>
                        <m:den>
                          <m:r>
                            <a:rPr lang="en-IN" sz="3200" i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IN" sz="3200" i="0">
                          <a:latin typeface="Cambria Math" panose="02040503050406030204" pitchFamily="18" charset="0"/>
                        </a:rPr>
                        <m:t>||</m:t>
                      </m:r>
                      <m:r>
                        <a:rPr lang="en-IN" sz="32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IN" sz="3200" i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IN" sz="3200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IN" sz="3200" i="0">
                          <a:latin typeface="Cambria Math" panose="02040503050406030204" pitchFamily="18" charset="0"/>
                        </a:rPr>
                        <m:t>|</m:t>
                      </m:r>
                      <m:sSubSup>
                        <m:sSubSupPr>
                          <m:ctrlPr>
                            <a:rPr lang="en-IN" sz="32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IN" sz="3200" i="0"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  <m:sub>
                          <m:r>
                            <a:rPr lang="en-IN" sz="32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IN" sz="3200" i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IN" sz="3200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AB80B65-8BA8-4D02-BE07-463808020F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461866"/>
                <a:ext cx="9335441" cy="93237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C06AA64-235A-440E-92AE-7F92C50B3C4F}"/>
                  </a:ext>
                </a:extLst>
              </p:cNvPr>
              <p:cNvSpPr/>
              <p:nvPr/>
            </p:nvSpPr>
            <p:spPr>
              <a:xfrm>
                <a:off x="0" y="3659989"/>
                <a:ext cx="8265517" cy="21270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IN" sz="3200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p>
                              <m:sSup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IN" sz="3200" i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p>
                            </m:sSup>
                            <m:r>
                              <a:rPr lang="en-IN" sz="3200" i="0">
                                <a:latin typeface="Cambria Math" panose="02040503050406030204" pitchFamily="18" charset="0"/>
                              </a:rPr>
                              <m:t>:=</m:t>
                            </m:r>
                            <m:limLow>
                              <m:limLow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IN" sz="3200" i="0">
                                    <a:latin typeface="Cambria Math" panose="02040503050406030204" pitchFamily="18" charset="0"/>
                                  </a:rPr>
                                  <m:t>argmin</m:t>
                                </m:r>
                              </m:e>
                              <m:lim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lim>
                            </m:limLow>
                            <m:sSub>
                              <m:sSub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IN" sz="3200" i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p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p>
                                <m:r>
                                  <a:rPr lang="en-IN" sz="3200" i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p>
                              </m:e>
                            </m:d>
                          </m:e>
                        </m:mr>
                        <m:mr>
                          <m:e>
                            <m:sSup>
                              <m:sSup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p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IN" sz="3200" i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p>
                            </m:sSup>
                            <m:r>
                              <a:rPr lang="en-IN" sz="3200" i="0">
                                <a:latin typeface="Cambria Math" panose="02040503050406030204" pitchFamily="18" charset="0"/>
                              </a:rPr>
                              <m:t>:=</m:t>
                            </m:r>
                            <m:r>
                              <m:rPr>
                                <m:sty m:val="p"/>
                              </m:rPr>
                              <a:rPr lang="en-IN" sz="3200" i="0">
                                <a:latin typeface="Cambria Math" panose="02040503050406030204" pitchFamily="18" charset="0"/>
                              </a:rPr>
                              <m:t>argmin</m:t>
                            </m:r>
                            <m:sSub>
                              <m:sSub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IN" sz="3200" i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p>
                                </m:sSup>
                                <m:r>
                                  <a:rPr lang="en-IN" sz="3200" i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IN" sz="3200" i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p>
                              </m:e>
                            </m:d>
                          </m:e>
                        </m:mr>
                        <m:mr>
                          <m:e>
                            <m:sSup>
                              <m:sSup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IN" sz="3200" i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p>
                            </m:sSup>
                            <m:r>
                              <a:rPr lang="en-IN" sz="3200" i="0">
                                <a:latin typeface="Cambria Math" panose="02040503050406030204" pitchFamily="18" charset="0"/>
                              </a:rPr>
                              <m:t>:=</m:t>
                            </m:r>
                            <m:sSup>
                              <m:sSup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IN" sz="32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  <m:r>
                              <a:rPr lang="en-IN" sz="3200" i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IN" sz="3200" i="1">
                                <a:latin typeface="Cambria Math" panose="02040503050406030204" pitchFamily="18" charset="0"/>
                              </a:rPr>
                              <m:t>𝜌</m:t>
                            </m:r>
                            <m:d>
                              <m:d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IN" sz="3200" i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p>
                                </m:sSup>
                                <m:r>
                                  <a:rPr lang="en-IN" sz="3200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p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IN" sz="3200" i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p>
                                </m:sSup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lang="en-IN" sz="3200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C06AA64-235A-440E-92AE-7F92C50B3C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659989"/>
                <a:ext cx="8265517" cy="212705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1192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E1389-EB27-48CA-83A7-0BBA5602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28" y="98229"/>
            <a:ext cx="10353762" cy="1257300"/>
          </a:xfrm>
        </p:spPr>
        <p:txBody>
          <a:bodyPr>
            <a:normAutofit/>
          </a:bodyPr>
          <a:lstStyle/>
          <a:p>
            <a:r>
              <a:rPr lang="en-IN" sz="6600" dirty="0"/>
              <a:t>Topics Chosen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04FF90-EAA0-4B2B-8692-760B1B7C0518}"/>
              </a:ext>
            </a:extLst>
          </p:cNvPr>
          <p:cNvSpPr/>
          <p:nvPr/>
        </p:nvSpPr>
        <p:spPr>
          <a:xfrm>
            <a:off x="220714" y="1266726"/>
            <a:ext cx="11750572" cy="5591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800"/>
              </a:spcAft>
              <a:buFont typeface="+mj-lt"/>
              <a:buAutoNum type="arabicPeriod"/>
            </a:pPr>
            <a:r>
              <a:rPr lang="en-US" sz="5400" dirty="0">
                <a:latin typeface="Arial Nova" panose="020B0504020202020204" pitchFamily="34" charset="0"/>
                <a:ea typeface="Century Gothic" panose="020B0502020202020204" pitchFamily="34" charset="0"/>
                <a:cs typeface="Arial" panose="020B0604020202020204" pitchFamily="34" charset="0"/>
              </a:rPr>
              <a:t>Linear Programming</a:t>
            </a:r>
            <a:endParaRPr lang="en-IN" sz="5400" dirty="0">
              <a:latin typeface="Arial Nova" panose="020B0504020202020204" pitchFamily="34" charset="0"/>
              <a:ea typeface="Century Gothic" panose="020B0502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spcAft>
                <a:spcPts val="800"/>
              </a:spcAft>
              <a:buFont typeface="+mj-lt"/>
              <a:buAutoNum type="arabicPeriod"/>
            </a:pPr>
            <a:r>
              <a:rPr lang="en-US" sz="5400" dirty="0">
                <a:latin typeface="Arial Nova" panose="020B0504020202020204" pitchFamily="34" charset="0"/>
                <a:ea typeface="Century Gothic" panose="020B0502020202020204" pitchFamily="34" charset="0"/>
                <a:cs typeface="Arial" panose="020B0604020202020204" pitchFamily="34" charset="0"/>
              </a:rPr>
              <a:t>Huber Fitting</a:t>
            </a:r>
            <a:endParaRPr lang="en-IN" sz="5400" dirty="0">
              <a:latin typeface="Arial Nova" panose="020B0504020202020204" pitchFamily="34" charset="0"/>
              <a:ea typeface="Century Gothic" panose="020B0502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spcAft>
                <a:spcPts val="800"/>
              </a:spcAft>
              <a:buFont typeface="+mj-lt"/>
              <a:buAutoNum type="arabicPeriod"/>
            </a:pPr>
            <a:r>
              <a:rPr lang="en-US" sz="5400" dirty="0">
                <a:latin typeface="Arial Nova" panose="020B0504020202020204" pitchFamily="34" charset="0"/>
                <a:ea typeface="Century Gothic" panose="020B0502020202020204" pitchFamily="34" charset="0"/>
                <a:cs typeface="Arial" panose="020B0604020202020204" pitchFamily="34" charset="0"/>
              </a:rPr>
              <a:t>SVM</a:t>
            </a:r>
            <a:endParaRPr lang="en-IN" sz="5400" dirty="0">
              <a:latin typeface="Arial Nova" panose="020B0504020202020204" pitchFamily="34" charset="0"/>
              <a:ea typeface="Century Gothic" panose="020B0502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spcAft>
                <a:spcPts val="800"/>
              </a:spcAft>
              <a:buFont typeface="+mj-lt"/>
              <a:buAutoNum type="arabicPeriod"/>
            </a:pPr>
            <a:r>
              <a:rPr lang="en-US" sz="5400" dirty="0">
                <a:latin typeface="Arial Nova" panose="020B0504020202020204" pitchFamily="34" charset="0"/>
                <a:ea typeface="Century Gothic" panose="020B0502020202020204" pitchFamily="34" charset="0"/>
                <a:cs typeface="Arial" panose="020B0604020202020204" pitchFamily="34" charset="0"/>
              </a:rPr>
              <a:t>Intersection of </a:t>
            </a:r>
            <a:r>
              <a:rPr lang="en-US" sz="5400" dirty="0" err="1">
                <a:latin typeface="Arial Nova" panose="020B0504020202020204" pitchFamily="34" charset="0"/>
                <a:ea typeface="Century Gothic" panose="020B0502020202020204" pitchFamily="34" charset="0"/>
                <a:cs typeface="Arial" panose="020B0604020202020204" pitchFamily="34" charset="0"/>
              </a:rPr>
              <a:t>Polyhedra</a:t>
            </a:r>
            <a:endParaRPr lang="en-IN" sz="5400" dirty="0">
              <a:latin typeface="Arial Nova" panose="020B0504020202020204" pitchFamily="34" charset="0"/>
              <a:ea typeface="Century Gothic" panose="020B0502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spcAft>
                <a:spcPts val="800"/>
              </a:spcAft>
              <a:buFont typeface="+mj-lt"/>
              <a:buAutoNum type="arabicPeriod"/>
            </a:pPr>
            <a:r>
              <a:rPr lang="en-US" sz="5400" dirty="0">
                <a:latin typeface="Arial Nova" panose="020B0504020202020204" pitchFamily="34" charset="0"/>
                <a:ea typeface="Century Gothic" panose="020B0502020202020204" pitchFamily="34" charset="0"/>
                <a:cs typeface="Arial" panose="020B0604020202020204" pitchFamily="34" charset="0"/>
              </a:rPr>
              <a:t>Quadratic Programming</a:t>
            </a:r>
            <a:endParaRPr lang="en-IN" sz="5400" dirty="0">
              <a:latin typeface="Arial Nova" panose="020B0504020202020204" pitchFamily="34" charset="0"/>
              <a:ea typeface="Century Gothic" panose="020B0502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spcAft>
                <a:spcPts val="800"/>
              </a:spcAft>
              <a:buFont typeface="+mj-lt"/>
              <a:buAutoNum type="arabicPeriod"/>
            </a:pPr>
            <a:r>
              <a:rPr lang="en-US" sz="5400" dirty="0">
                <a:latin typeface="Arial Nova" panose="020B0504020202020204" pitchFamily="34" charset="0"/>
                <a:ea typeface="Century Gothic" panose="020B0502020202020204" pitchFamily="34" charset="0"/>
                <a:cs typeface="Arial" panose="020B0604020202020204" pitchFamily="34" charset="0"/>
              </a:rPr>
              <a:t>Lasso</a:t>
            </a:r>
            <a:endParaRPr lang="en-IN" sz="5400" dirty="0">
              <a:latin typeface="Arial Nova" panose="020B0504020202020204" pitchFamily="34" charset="0"/>
              <a:ea typeface="Century Gothic" panose="020B0502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144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48D25-E305-4E77-AE15-13CED2DD3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776" y="46225"/>
            <a:ext cx="10353762" cy="1257300"/>
          </a:xfrm>
        </p:spPr>
        <p:txBody>
          <a:bodyPr/>
          <a:lstStyle/>
          <a:p>
            <a:r>
              <a:rPr lang="en-IN" dirty="0"/>
              <a:t>Linear Programming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98D38D-5551-4C04-A13F-6A7D1A39E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25774"/>
            <a:ext cx="5954754" cy="214371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8C6EAF8-BD99-4DFB-96D6-C7BFCEB5BDED}"/>
              </a:ext>
            </a:extLst>
          </p:cNvPr>
          <p:cNvSpPr/>
          <p:nvPr/>
        </p:nvSpPr>
        <p:spPr>
          <a:xfrm>
            <a:off x="66450" y="1303525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3200" dirty="0"/>
              <a:t>minimize     c’*x</a:t>
            </a:r>
          </a:p>
          <a:p>
            <a:r>
              <a:rPr lang="en-IN" sz="3200" dirty="0"/>
              <a:t>subject to   </a:t>
            </a:r>
            <a:r>
              <a:rPr lang="en-IN" sz="3200" dirty="0" err="1"/>
              <a:t>Ax</a:t>
            </a:r>
            <a:r>
              <a:rPr lang="en-IN" sz="3200" dirty="0"/>
              <a:t> = b, x &gt;=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494ED3-881C-4652-B633-17CD88D62E52}"/>
              </a:ext>
            </a:extLst>
          </p:cNvPr>
          <p:cNvSpPr/>
          <p:nvPr/>
        </p:nvSpPr>
        <p:spPr>
          <a:xfrm>
            <a:off x="0" y="2640567"/>
            <a:ext cx="7117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dirty="0"/>
              <a:t>The solution is returned in the vector 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F6CE04-4B5B-401E-8065-06542A81EB48}"/>
              </a:ext>
            </a:extLst>
          </p:cNvPr>
          <p:cNvSpPr/>
          <p:nvPr/>
        </p:nvSpPr>
        <p:spPr>
          <a:xfrm>
            <a:off x="156535" y="3583170"/>
            <a:ext cx="27915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dirty="0"/>
              <a:t>ADMM update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C6FA38-CD82-4A46-A36C-55FBB641753E}"/>
              </a:ext>
            </a:extLst>
          </p:cNvPr>
          <p:cNvSpPr/>
          <p:nvPr/>
        </p:nvSpPr>
        <p:spPr>
          <a:xfrm>
            <a:off x="6742360" y="4433132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3200" dirty="0"/>
              <a:t>function </a:t>
            </a:r>
            <a:r>
              <a:rPr lang="en-IN" sz="3200" dirty="0" err="1"/>
              <a:t>obj</a:t>
            </a:r>
            <a:r>
              <a:rPr lang="en-IN" sz="3200" dirty="0"/>
              <a:t> = objective(c, x)</a:t>
            </a:r>
          </a:p>
          <a:p>
            <a:r>
              <a:rPr lang="en-IN" sz="3200" dirty="0"/>
              <a:t>    </a:t>
            </a:r>
            <a:r>
              <a:rPr lang="en-IN" sz="3200" dirty="0" err="1"/>
              <a:t>obj</a:t>
            </a:r>
            <a:r>
              <a:rPr lang="en-IN" sz="3200" dirty="0"/>
              <a:t> = c'*x;</a:t>
            </a:r>
          </a:p>
          <a:p>
            <a:r>
              <a:rPr lang="en-IN" sz="3200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4792778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E70FC5-1855-47AB-8CE1-CB3C873A8988}">
  <ds:schemaRefs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16c05727-aa75-4e4a-9b5f-8a80a1165891"/>
    <ds:schemaRef ds:uri="71af3243-3dd4-4a8d-8c0d-dd76da1f02a5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{9B0CBC50-D0B7-45A6-BA66-AC2C11A91916}tf11665031</Template>
  <TotalTime>0</TotalTime>
  <Words>2009</Words>
  <Application>Microsoft Office PowerPoint</Application>
  <PresentationFormat>Widescreen</PresentationFormat>
  <Paragraphs>396</Paragraphs>
  <Slides>26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 Nova</vt:lpstr>
      <vt:lpstr>Arial Nova Light</vt:lpstr>
      <vt:lpstr>Calibri</vt:lpstr>
      <vt:lpstr>Cambria Math</vt:lpstr>
      <vt:lpstr>Wingdings 2</vt:lpstr>
      <vt:lpstr>SlateVTI</vt:lpstr>
      <vt:lpstr>Mathematics (End-sem) Project ADMM</vt:lpstr>
      <vt:lpstr>What is Optimization? </vt:lpstr>
      <vt:lpstr>Constrained Optimization</vt:lpstr>
      <vt:lpstr>Augmented Lagrangian Methods</vt:lpstr>
      <vt:lpstr>What is ADMM?</vt:lpstr>
      <vt:lpstr>Why ADMM?</vt:lpstr>
      <vt:lpstr>ADMM Basic Equation</vt:lpstr>
      <vt:lpstr>Topics Chosen</vt:lpstr>
      <vt:lpstr>Linear Programming</vt:lpstr>
      <vt:lpstr>PowerPoint Presentation</vt:lpstr>
      <vt:lpstr>PowerPoint Presentation</vt:lpstr>
      <vt:lpstr>Huber Fitting</vt:lpstr>
      <vt:lpstr>PowerPoint Presentation</vt:lpstr>
      <vt:lpstr>PowerPoint Presentation</vt:lpstr>
      <vt:lpstr>Support Vector Machine (SVM)</vt:lpstr>
      <vt:lpstr>PowerPoint Presentation</vt:lpstr>
      <vt:lpstr>PowerPoint Presentation</vt:lpstr>
      <vt:lpstr>Intersection of Polyhedra</vt:lpstr>
      <vt:lpstr>PowerPoint Presentation</vt:lpstr>
      <vt:lpstr>PowerPoint Presentation</vt:lpstr>
      <vt:lpstr>Quadratic Programming</vt:lpstr>
      <vt:lpstr>PowerPoint Presentation</vt:lpstr>
      <vt:lpstr>PowerPoint Presentation</vt:lpstr>
      <vt:lpstr>Lasso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2020-06-24T13:23:36Z</dcterms:created>
  <dcterms:modified xsi:type="dcterms:W3CDTF">2020-06-27T03:17:36Z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